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695" r:id="rId2"/>
  </p:sldMasterIdLst>
  <p:notesMasterIdLst>
    <p:notesMasterId r:id="rId7"/>
  </p:notesMasterIdLst>
  <p:handoutMasterIdLst>
    <p:handoutMasterId r:id="rId8"/>
  </p:handoutMasterIdLst>
  <p:sldIdLst>
    <p:sldId id="2146847265" r:id="rId3"/>
    <p:sldId id="2146847266" r:id="rId4"/>
    <p:sldId id="2146847269" r:id="rId5"/>
    <p:sldId id="2146847267" r:id="rId6"/>
  </p:sldIdLst>
  <p:sldSz cx="12192000" cy="6858000"/>
  <p:notesSz cx="6858000" cy="9144000"/>
  <p:custDataLst>
    <p:tags r:id="rId9"/>
  </p:custData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02" userDrawn="1">
          <p15:clr>
            <a:srgbClr val="A4A3A4"/>
          </p15:clr>
        </p15:guide>
        <p15:guide id="2" orient="horz" pos="4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ysh Kateryna" initials="MK" lastIdx="1" clrIdx="0">
    <p:extLst>
      <p:ext uri="{19B8F6BF-5375-455C-9EA6-DF929625EA0E}">
        <p15:presenceInfo xmlns:p15="http://schemas.microsoft.com/office/powerpoint/2012/main" userId="S::k.malysh@4service-group.com::e99df35f-653c-4576-b2cb-010ebf17fdb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446"/>
    <a:srgbClr val="D60093"/>
    <a:srgbClr val="404040"/>
    <a:srgbClr val="3399FF"/>
    <a:srgbClr val="465E9C"/>
    <a:srgbClr val="274D57"/>
    <a:srgbClr val="A6A6A6"/>
    <a:srgbClr val="FF8243"/>
    <a:srgbClr val="C36B84"/>
    <a:srgbClr val="77C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081" autoAdjust="0"/>
  </p:normalViewPr>
  <p:slideViewPr>
    <p:cSldViewPr snapToGrid="0">
      <p:cViewPr>
        <p:scale>
          <a:sx n="96" d="100"/>
          <a:sy n="96" d="100"/>
        </p:scale>
        <p:origin x="101" y="-389"/>
      </p:cViewPr>
      <p:guideLst>
        <p:guide pos="302"/>
        <p:guide orient="horz" pos="4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2D54E5B-B846-A090-D70F-2A809FD649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6C809CC-7483-B71D-C28A-283C70A14C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5C1E1-6CD0-416B-BC10-99342858AE13}" type="datetimeFigureOut">
              <a:rPr lang="LID4096" smtClean="0"/>
              <a:t>07/16/2024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0020EDB-5E09-9F91-302E-1ED9F8575F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5F4FA4-E222-F4AC-D567-733462A228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6324B-77FC-4583-A35E-BD84E3605B0C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98336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DB767-73C6-4CEE-B2D5-A8E64E8BCBE2}" type="datetimeFigureOut">
              <a:rPr lang="uk-UA" smtClean="0"/>
              <a:t>16.07.2024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B7933-0B39-4481-BD61-901528AA617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6895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B7933-0B39-4481-BD61-901528AA6174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36211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B7933-0B39-4481-BD61-901528AA6174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94351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B7933-0B39-4481-BD61-901528AA6174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92672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B7933-0B39-4481-BD61-901528AA6174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7606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2C08341-82E2-4492-9E04-23A6F52CFE8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45"/>
          <a:stretch/>
        </p:blipFill>
        <p:spPr bwMode="auto">
          <a:xfrm>
            <a:off x="1541436" y="1512008"/>
            <a:ext cx="10648950" cy="534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5D020BB3-2398-493C-BC09-CF6858572D8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57"/>
          <a:stretch/>
        </p:blipFill>
        <p:spPr bwMode="auto">
          <a:xfrm>
            <a:off x="0" y="0"/>
            <a:ext cx="12190386" cy="15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A62165E-48C2-4C7B-ACF7-7237EA9EB89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50" b="90557"/>
          <a:stretch/>
        </p:blipFill>
        <p:spPr bwMode="auto">
          <a:xfrm rot="5400000">
            <a:off x="-2982482" y="2982482"/>
            <a:ext cx="6858000" cy="89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A548B97B-2E1B-4C24-8109-3DBA2DC9FD8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50" b="90557"/>
          <a:stretch/>
        </p:blipFill>
        <p:spPr bwMode="auto">
          <a:xfrm rot="5400000">
            <a:off x="-2222796" y="2982482"/>
            <a:ext cx="6858000" cy="89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 descr="4Service Group">
            <a:extLst>
              <a:ext uri="{FF2B5EF4-FFF2-40B4-BE49-F238E27FC236}">
                <a16:creationId xmlns:a16="http://schemas.microsoft.com/office/drawing/2014/main" id="{2497E5D4-4BBD-D445-A93F-32B26664F8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6" y="5345992"/>
            <a:ext cx="2531155" cy="9204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5">
            <a:extLst>
              <a:ext uri="{FF2B5EF4-FFF2-40B4-BE49-F238E27FC236}">
                <a16:creationId xmlns:a16="http://schemas.microsoft.com/office/drawing/2014/main" id="{94BCAAE6-7E44-41E7-A2FC-EE3AC97A9C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775" tIns="60888" rIns="121775" bIns="608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17747"/>
            <a:endParaRPr lang="en-GB" sz="213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755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51FB7AE-E38B-6C15-B1C5-276F10552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1345" y="6427676"/>
            <a:ext cx="6720000" cy="415084"/>
          </a:xfrm>
          <a:prstGeom prst="rect">
            <a:avLst/>
          </a:prstGeom>
        </p:spPr>
        <p:txBody>
          <a:bodyPr lIns="0" rIns="0" bIns="0" anchor="ctr"/>
          <a:lstStyle>
            <a:lvl1pPr>
              <a:defRPr sz="799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pt-BR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33D9A698-6A1A-7435-B884-DC3F2C1CB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301" y="6427676"/>
            <a:ext cx="277492" cy="415084"/>
          </a:xfrm>
          <a:prstGeom prst="rect">
            <a:avLst/>
          </a:prstGeom>
        </p:spPr>
        <p:txBody>
          <a:bodyPr lIns="0" rIns="0" bIns="0" anchor="ctr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19AB4E72-7858-48F1-A40D-12FF09E4BFB8}" type="slidenum">
              <a:rPr lang="en-GB" smtClean="0"/>
              <a:pPr/>
              <a:t>‹№›</a:t>
            </a:fld>
            <a:endParaRPr lang="en-GB" dirty="0"/>
          </a:p>
        </p:txBody>
      </p:sp>
      <p:pic>
        <p:nvPicPr>
          <p:cNvPr id="7172" name="Picture 4" descr="Жіноча рука за допомогою цифрового планшета з технологічним фоном стокове фото">
            <a:extLst>
              <a:ext uri="{FF2B5EF4-FFF2-40B4-BE49-F238E27FC236}">
                <a16:creationId xmlns:a16="http://schemas.microsoft.com/office/drawing/2014/main" id="{4F755AF1-7A77-0632-6624-B185E5D5DD4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5" b="6752"/>
          <a:stretch/>
        </p:blipFill>
        <p:spPr bwMode="auto">
          <a:xfrm>
            <a:off x="0" y="0"/>
            <a:ext cx="12192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5">
            <a:extLst>
              <a:ext uri="{FF2B5EF4-FFF2-40B4-BE49-F238E27FC236}">
                <a16:creationId xmlns:a16="http://schemas.microsoft.com/office/drawing/2014/main" id="{3D645125-C5B8-2855-50A9-156C3A1A472A}"/>
              </a:ext>
            </a:extLst>
          </p:cNvPr>
          <p:cNvSpPr/>
          <p:nvPr userDrawn="1"/>
        </p:nvSpPr>
        <p:spPr>
          <a:xfrm>
            <a:off x="0" y="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775" tIns="60888" rIns="121775" bIns="608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17747"/>
            <a:endParaRPr lang="en-GB" sz="2131" dirty="0">
              <a:solidFill>
                <a:prstClr val="white"/>
              </a:solidFill>
            </a:endParaRPr>
          </a:p>
        </p:txBody>
      </p:sp>
      <p:pic>
        <p:nvPicPr>
          <p:cNvPr id="5" name="Picture 8" descr="4Service Group">
            <a:extLst>
              <a:ext uri="{FF2B5EF4-FFF2-40B4-BE49-F238E27FC236}">
                <a16:creationId xmlns:a16="http://schemas.microsoft.com/office/drawing/2014/main" id="{D952F1A5-F3D3-670F-3178-E0DF9C85A5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7" y="5941367"/>
            <a:ext cx="1337349" cy="4863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126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51FB7AE-E38B-6C15-B1C5-276F10552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1345" y="6427676"/>
            <a:ext cx="6720000" cy="415084"/>
          </a:xfrm>
          <a:prstGeom prst="rect">
            <a:avLst/>
          </a:prstGeom>
        </p:spPr>
        <p:txBody>
          <a:bodyPr lIns="0" rIns="0" bIns="0" anchor="ctr"/>
          <a:lstStyle>
            <a:lvl1pPr>
              <a:defRPr sz="799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pt-BR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33D9A698-6A1A-7435-B884-DC3F2C1CB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301" y="6427676"/>
            <a:ext cx="277492" cy="415084"/>
          </a:xfrm>
          <a:prstGeom prst="rect">
            <a:avLst/>
          </a:prstGeom>
        </p:spPr>
        <p:txBody>
          <a:bodyPr lIns="0" rIns="0" bIns="0" anchor="ctr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19AB4E72-7858-48F1-A40D-12FF09E4BFB8}" type="slidenum">
              <a:rPr lang="en-GB" smtClean="0"/>
              <a:pPr/>
              <a:t>‹№›</a:t>
            </a:fld>
            <a:endParaRPr lang="en-GB" dirty="0"/>
          </a:p>
        </p:txBody>
      </p:sp>
      <p:pic>
        <p:nvPicPr>
          <p:cNvPr id="14340" name="Picture 4" descr="стокові фото, фото роялті-фрі та зображення на тему жінка перевіряє квитанцію про покупку - supermarket">
            <a:extLst>
              <a:ext uri="{FF2B5EF4-FFF2-40B4-BE49-F238E27FC236}">
                <a16:creationId xmlns:a16="http://schemas.microsoft.com/office/drawing/2014/main" id="{C0F47F62-2982-862A-A543-1D018F62DF5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0"/>
          <a:stretch/>
        </p:blipFill>
        <p:spPr bwMode="auto">
          <a:xfrm>
            <a:off x="0" y="15240"/>
            <a:ext cx="12192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5">
            <a:extLst>
              <a:ext uri="{FF2B5EF4-FFF2-40B4-BE49-F238E27FC236}">
                <a16:creationId xmlns:a16="http://schemas.microsoft.com/office/drawing/2014/main" id="{F0ADB647-3CE2-2C5C-FE4F-EA4DFE4A12F1}"/>
              </a:ext>
            </a:extLst>
          </p:cNvPr>
          <p:cNvSpPr/>
          <p:nvPr userDrawn="1"/>
        </p:nvSpPr>
        <p:spPr>
          <a:xfrm>
            <a:off x="0" y="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775" tIns="60888" rIns="121775" bIns="608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17747"/>
            <a:endParaRPr lang="en-GB" sz="2131" dirty="0">
              <a:solidFill>
                <a:prstClr val="white"/>
              </a:solidFill>
            </a:endParaRPr>
          </a:p>
        </p:txBody>
      </p:sp>
      <p:pic>
        <p:nvPicPr>
          <p:cNvPr id="4" name="Picture 8" descr="4Service Group">
            <a:extLst>
              <a:ext uri="{FF2B5EF4-FFF2-40B4-BE49-F238E27FC236}">
                <a16:creationId xmlns:a16="http://schemas.microsoft.com/office/drawing/2014/main" id="{47797D3C-BC2C-FA51-8B7E-D90ED3E212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7" y="5941367"/>
            <a:ext cx="1337349" cy="4863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606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51FB7AE-E38B-6C15-B1C5-276F10552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1345" y="6427676"/>
            <a:ext cx="6720000" cy="415084"/>
          </a:xfrm>
          <a:prstGeom prst="rect">
            <a:avLst/>
          </a:prstGeom>
        </p:spPr>
        <p:txBody>
          <a:bodyPr lIns="0" rIns="0" bIns="0" anchor="ctr"/>
          <a:lstStyle>
            <a:lvl1pPr>
              <a:defRPr sz="799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C6958E6-8ABF-98B5-36DE-20B805414F37}"/>
              </a:ext>
            </a:extLst>
          </p:cNvPr>
          <p:cNvSpPr txBox="1">
            <a:spLocks/>
          </p:cNvSpPr>
          <p:nvPr userDrawn="1"/>
        </p:nvSpPr>
        <p:spPr>
          <a:xfrm>
            <a:off x="11457301" y="6427676"/>
            <a:ext cx="277492" cy="415084"/>
          </a:xfrm>
          <a:prstGeom prst="rect">
            <a:avLst/>
          </a:prstGeom>
        </p:spPr>
        <p:txBody>
          <a:bodyPr lIns="0" rIns="0" bIns="0" anchor="ctr"/>
          <a:lstStyle>
            <a:defPPr>
              <a:defRPr lang="uk-UA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AB4E72-7858-48F1-A40D-12FF09E4BFB8}" type="slidenum">
              <a:rPr lang="en-GB" smtClean="0"/>
              <a:pPr/>
              <a:t>‹№›</a:t>
            </a:fld>
            <a:endParaRPr lang="en-GB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2C051F-E2C4-4599-8443-5B011B0E0D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6477000" y="1143000"/>
            <a:ext cx="6858000" cy="4572000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43CD060-F2A7-4CB1-889F-7AF431707202}"/>
              </a:ext>
            </a:extLst>
          </p:cNvPr>
          <p:cNvCxnSpPr>
            <a:cxnSpLocks/>
          </p:cNvCxnSpPr>
          <p:nvPr userDrawn="1"/>
        </p:nvCxnSpPr>
        <p:spPr>
          <a:xfrm>
            <a:off x="7600950" y="6391275"/>
            <a:ext cx="4608000" cy="0"/>
          </a:xfrm>
          <a:prstGeom prst="line">
            <a:avLst/>
          </a:prstGeom>
          <a:ln w="28575">
            <a:solidFill>
              <a:schemeClr val="bg1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035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A76071-A46E-7223-7331-05B254E3C0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9" t="4228" r="29269"/>
          <a:stretch/>
        </p:blipFill>
        <p:spPr>
          <a:xfrm>
            <a:off x="8452512" y="0"/>
            <a:ext cx="3739488" cy="640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51FB7AE-E38B-6C15-B1C5-276F10552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1345" y="6427676"/>
            <a:ext cx="6720000" cy="415084"/>
          </a:xfrm>
          <a:prstGeom prst="rect">
            <a:avLst/>
          </a:prstGeom>
        </p:spPr>
        <p:txBody>
          <a:bodyPr lIns="0" rIns="0" bIns="0" anchor="ctr"/>
          <a:lstStyle>
            <a:lvl1pPr>
              <a:defRPr sz="799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pt-BR" dirty="0"/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3749F288-01FD-2299-75C3-6B8A9BA402EF}"/>
              </a:ext>
            </a:extLst>
          </p:cNvPr>
          <p:cNvSpPr/>
          <p:nvPr userDrawn="1"/>
        </p:nvSpPr>
        <p:spPr>
          <a:xfrm>
            <a:off x="8451600" y="-33743"/>
            <a:ext cx="3740400" cy="6441743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775" tIns="60888" rIns="121775" bIns="608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17747"/>
            <a:endParaRPr lang="en-GB" sz="2131" dirty="0">
              <a:solidFill>
                <a:prstClr val="white"/>
              </a:solidFill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C6958E6-8ABF-98B5-36DE-20B805414F37}"/>
              </a:ext>
            </a:extLst>
          </p:cNvPr>
          <p:cNvSpPr txBox="1">
            <a:spLocks/>
          </p:cNvSpPr>
          <p:nvPr userDrawn="1"/>
        </p:nvSpPr>
        <p:spPr>
          <a:xfrm>
            <a:off x="11457301" y="6427676"/>
            <a:ext cx="277492" cy="415084"/>
          </a:xfrm>
          <a:prstGeom prst="rect">
            <a:avLst/>
          </a:prstGeom>
        </p:spPr>
        <p:txBody>
          <a:bodyPr lIns="0" rIns="0" bIns="0" anchor="ctr"/>
          <a:lstStyle>
            <a:defPPr>
              <a:defRPr lang="uk-UA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AB4E72-7858-48F1-A40D-12FF09E4BFB8}" type="slidenum">
              <a:rPr lang="en-GB" smtClean="0"/>
              <a:pPr/>
              <a:t>‹№›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865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стокові фото, фото роялті-фрі та зображення на тему нпс на кубиках на тлі ємності з грошима - loyal supermarket">
            <a:extLst>
              <a:ext uri="{FF2B5EF4-FFF2-40B4-BE49-F238E27FC236}">
                <a16:creationId xmlns:a16="http://schemas.microsoft.com/office/drawing/2014/main" id="{943D1D20-8620-D9BA-31C7-7707DC94E6E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5" t="4711" r="10653"/>
          <a:stretch/>
        </p:blipFill>
        <p:spPr bwMode="auto">
          <a:xfrm>
            <a:off x="7581900" y="0"/>
            <a:ext cx="4610100" cy="64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51FB7AE-E38B-6C15-B1C5-276F10552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1345" y="6427676"/>
            <a:ext cx="6720000" cy="415084"/>
          </a:xfrm>
          <a:prstGeom prst="rect">
            <a:avLst/>
          </a:prstGeom>
        </p:spPr>
        <p:txBody>
          <a:bodyPr lIns="0" rIns="0" bIns="0" anchor="ctr"/>
          <a:lstStyle>
            <a:lvl1pPr>
              <a:defRPr sz="799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pt-BR" dirty="0"/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3749F288-01FD-2299-75C3-6B8A9BA402EF}"/>
              </a:ext>
            </a:extLst>
          </p:cNvPr>
          <p:cNvSpPr/>
          <p:nvPr userDrawn="1"/>
        </p:nvSpPr>
        <p:spPr>
          <a:xfrm>
            <a:off x="7580400" y="0"/>
            <a:ext cx="4611600" cy="6444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775" tIns="60888" rIns="121775" bIns="608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17747"/>
            <a:endParaRPr lang="en-GB" sz="2131" dirty="0">
              <a:solidFill>
                <a:prstClr val="white"/>
              </a:solidFill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C6958E6-8ABF-98B5-36DE-20B805414F37}"/>
              </a:ext>
            </a:extLst>
          </p:cNvPr>
          <p:cNvSpPr txBox="1">
            <a:spLocks/>
          </p:cNvSpPr>
          <p:nvPr userDrawn="1"/>
        </p:nvSpPr>
        <p:spPr>
          <a:xfrm>
            <a:off x="11457301" y="6427676"/>
            <a:ext cx="277492" cy="415084"/>
          </a:xfrm>
          <a:prstGeom prst="rect">
            <a:avLst/>
          </a:prstGeom>
        </p:spPr>
        <p:txBody>
          <a:bodyPr lIns="0" rIns="0" bIns="0" anchor="ctr"/>
          <a:lstStyle>
            <a:defPPr>
              <a:defRPr lang="uk-UA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AB4E72-7858-48F1-A40D-12FF09E4BFB8}" type="slidenum">
              <a:rPr lang="en-GB" smtClean="0"/>
              <a:pPr/>
              <a:t>‹№›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8724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3734E3-99BD-AD88-D381-72FCC7A4A6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9" r="31912" b="6467"/>
          <a:stretch/>
        </p:blipFill>
        <p:spPr>
          <a:xfrm>
            <a:off x="8715084" y="7620"/>
            <a:ext cx="3476916" cy="6444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51FB7AE-E38B-6C15-B1C5-276F10552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1345" y="6427676"/>
            <a:ext cx="6720000" cy="415084"/>
          </a:xfrm>
          <a:prstGeom prst="rect">
            <a:avLst/>
          </a:prstGeom>
        </p:spPr>
        <p:txBody>
          <a:bodyPr lIns="0" rIns="0" bIns="0" anchor="ctr"/>
          <a:lstStyle>
            <a:lvl1pPr>
              <a:defRPr sz="799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pt-BR" dirty="0"/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3749F288-01FD-2299-75C3-6B8A9BA402EF}"/>
              </a:ext>
            </a:extLst>
          </p:cNvPr>
          <p:cNvSpPr/>
          <p:nvPr userDrawn="1"/>
        </p:nvSpPr>
        <p:spPr>
          <a:xfrm>
            <a:off x="8714400" y="7620"/>
            <a:ext cx="3477600" cy="6444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775" tIns="60888" rIns="121775" bIns="608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17747"/>
            <a:endParaRPr lang="en-GB" sz="2131" dirty="0">
              <a:solidFill>
                <a:prstClr val="white"/>
              </a:solidFill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C6958E6-8ABF-98B5-36DE-20B805414F37}"/>
              </a:ext>
            </a:extLst>
          </p:cNvPr>
          <p:cNvSpPr txBox="1">
            <a:spLocks/>
          </p:cNvSpPr>
          <p:nvPr userDrawn="1"/>
        </p:nvSpPr>
        <p:spPr>
          <a:xfrm>
            <a:off x="11457301" y="6427676"/>
            <a:ext cx="277492" cy="415084"/>
          </a:xfrm>
          <a:prstGeom prst="rect">
            <a:avLst/>
          </a:prstGeom>
        </p:spPr>
        <p:txBody>
          <a:bodyPr lIns="0" rIns="0" bIns="0" anchor="ctr"/>
          <a:lstStyle>
            <a:defPPr>
              <a:defRPr lang="uk-UA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AB4E72-7858-48F1-A40D-12FF09E4BFB8}" type="slidenum">
              <a:rPr lang="en-GB" smtClean="0"/>
              <a:pPr/>
              <a:t>‹№›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712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51FB7AE-E38B-6C15-B1C5-276F10552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1345" y="6427676"/>
            <a:ext cx="6720000" cy="415084"/>
          </a:xfrm>
          <a:prstGeom prst="rect">
            <a:avLst/>
          </a:prstGeom>
        </p:spPr>
        <p:txBody>
          <a:bodyPr lIns="0" rIns="0" bIns="0" anchor="ctr"/>
          <a:lstStyle>
            <a:lvl1pPr>
              <a:defRPr sz="799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C6958E6-8ABF-98B5-36DE-20B805414F37}"/>
              </a:ext>
            </a:extLst>
          </p:cNvPr>
          <p:cNvSpPr txBox="1">
            <a:spLocks/>
          </p:cNvSpPr>
          <p:nvPr userDrawn="1"/>
        </p:nvSpPr>
        <p:spPr>
          <a:xfrm>
            <a:off x="11457301" y="6427676"/>
            <a:ext cx="277492" cy="415084"/>
          </a:xfrm>
          <a:prstGeom prst="rect">
            <a:avLst/>
          </a:prstGeom>
        </p:spPr>
        <p:txBody>
          <a:bodyPr lIns="0" rIns="0" bIns="0" anchor="ctr"/>
          <a:lstStyle>
            <a:defPPr>
              <a:defRPr lang="uk-UA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AB4E72-7858-48F1-A40D-12FF09E4BFB8}" type="slidenum">
              <a:rPr lang="en-GB" smtClean="0"/>
              <a:pPr/>
              <a:t>‹№›</a:t>
            </a:fld>
            <a:endParaRPr lang="en-GB" dirty="0"/>
          </a:p>
        </p:txBody>
      </p:sp>
      <p:pic>
        <p:nvPicPr>
          <p:cNvPr id="3" name="Picture 2" descr="Мегафон синього кольору, що виділяється з натовпу стокове фото">
            <a:extLst>
              <a:ext uri="{FF2B5EF4-FFF2-40B4-BE49-F238E27FC236}">
                <a16:creationId xmlns:a16="http://schemas.microsoft.com/office/drawing/2014/main" id="{626942D2-A852-1F24-A78F-968ECD82D88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7" t="6417" r="7187"/>
          <a:stretch/>
        </p:blipFill>
        <p:spPr bwMode="auto">
          <a:xfrm>
            <a:off x="7599394" y="0"/>
            <a:ext cx="4592606" cy="64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5">
            <a:extLst>
              <a:ext uri="{FF2B5EF4-FFF2-40B4-BE49-F238E27FC236}">
                <a16:creationId xmlns:a16="http://schemas.microsoft.com/office/drawing/2014/main" id="{3749F288-01FD-2299-75C3-6B8A9BA402EF}"/>
              </a:ext>
            </a:extLst>
          </p:cNvPr>
          <p:cNvSpPr/>
          <p:nvPr userDrawn="1"/>
        </p:nvSpPr>
        <p:spPr>
          <a:xfrm>
            <a:off x="7598400" y="0"/>
            <a:ext cx="4593600" cy="6444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775" tIns="60888" rIns="121775" bIns="608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17747"/>
            <a:endParaRPr lang="en-GB" sz="213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909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3E8505B5-1535-9773-0E73-8CC5D3F09B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1345" y="6427676"/>
            <a:ext cx="6720000" cy="415084"/>
          </a:xfrm>
          <a:prstGeom prst="rect">
            <a:avLst/>
          </a:prstGeom>
        </p:spPr>
        <p:txBody>
          <a:bodyPr lIns="0" rIns="0" bIns="0" anchor="ctr"/>
          <a:lstStyle>
            <a:lvl1pPr>
              <a:defRPr sz="799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pt-BR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4AE18CC-00E9-A09E-1DE6-F339F3BB7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301" y="6427676"/>
            <a:ext cx="277492" cy="415084"/>
          </a:xfrm>
          <a:prstGeom prst="rect">
            <a:avLst/>
          </a:prstGeom>
        </p:spPr>
        <p:txBody>
          <a:bodyPr lIns="0" rIns="0" bIns="0" anchor="ctr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19AB4E72-7858-48F1-A40D-12FF09E4BFB8}" type="slidenum">
              <a:rPr lang="en-GB" smtClean="0"/>
              <a:pPr/>
              <a:t>‹№›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4905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6"/>
          <p:cNvSpPr>
            <a:spLocks noGrp="1"/>
          </p:cNvSpPr>
          <p:nvPr>
            <p:ph type="title"/>
          </p:nvPr>
        </p:nvSpPr>
        <p:spPr>
          <a:xfrm>
            <a:off x="463299" y="1076215"/>
            <a:ext cx="11280000" cy="338426"/>
          </a:xfrm>
          <a:prstGeom prst="rect">
            <a:avLst/>
          </a:prstGeom>
        </p:spPr>
        <p:txBody>
          <a:bodyPr vert="horz" lIns="0" tIns="45720" rIns="0" bIns="45720" rtlCol="0" anchor="b">
            <a:spAutoFit/>
          </a:bodyPr>
          <a:lstStyle>
            <a:lvl1pPr>
              <a:defRPr sz="1599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63297" y="180919"/>
            <a:ext cx="11280000" cy="523875"/>
          </a:xfrm>
          <a:prstGeom prst="rect">
            <a:avLst/>
          </a:prstGeom>
        </p:spPr>
        <p:txBody>
          <a:bodyPr lIns="0" rIns="0"/>
          <a:lstStyle>
            <a:lvl1pPr marL="0" indent="0">
              <a:spcBef>
                <a:spcPts val="0"/>
              </a:spcBef>
              <a:buNone/>
              <a:defRPr lang="en-US" sz="2400" b="1" i="0" kern="1200" dirty="0" smtClean="0">
                <a:solidFill>
                  <a:srgbClr val="D72E4A"/>
                </a:solidFill>
                <a:latin typeface="+mn-lt"/>
                <a:ea typeface="+mn-ea"/>
                <a:cs typeface="Arial"/>
              </a:defRPr>
            </a:lvl1pPr>
            <a:lvl2pPr marL="0" indent="0">
              <a:spcBef>
                <a:spcPts val="0"/>
              </a:spcBef>
              <a:buNone/>
              <a:defRPr lang="en-US" sz="1465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15BA28E5-A4D8-678B-9B5F-F22E3A007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98543" y="6427676"/>
            <a:ext cx="6523630" cy="415084"/>
          </a:xfrm>
          <a:prstGeom prst="rect">
            <a:avLst/>
          </a:prstGeom>
        </p:spPr>
        <p:txBody>
          <a:bodyPr lIns="0" rIns="0" bIns="0" anchor="ctr"/>
          <a:lstStyle>
            <a:lvl1pPr>
              <a:defRPr sz="799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pt-BR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8F22128-42F8-BDA3-0D8E-F024BD02C2DC}"/>
              </a:ext>
            </a:extLst>
          </p:cNvPr>
          <p:cNvSpPr txBox="1">
            <a:spLocks/>
          </p:cNvSpPr>
          <p:nvPr userDrawn="1"/>
        </p:nvSpPr>
        <p:spPr>
          <a:xfrm>
            <a:off x="11457301" y="6427676"/>
            <a:ext cx="277492" cy="415084"/>
          </a:xfrm>
          <a:prstGeom prst="rect">
            <a:avLst/>
          </a:prstGeom>
        </p:spPr>
        <p:txBody>
          <a:bodyPr lIns="0" rIns="0" bIns="0" anchor="ctr"/>
          <a:lstStyle>
            <a:defPPr>
              <a:defRPr lang="uk-UA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AB4E72-7858-48F1-A40D-12FF09E4BFB8}" type="slidenum">
              <a:rPr lang="en-GB" smtClean="0"/>
              <a:pPr/>
              <a:t>‹№›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88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6"/>
          <p:cNvSpPr>
            <a:spLocks noGrp="1"/>
          </p:cNvSpPr>
          <p:nvPr>
            <p:ph type="title"/>
          </p:nvPr>
        </p:nvSpPr>
        <p:spPr>
          <a:xfrm>
            <a:off x="463299" y="1166253"/>
            <a:ext cx="11280000" cy="554401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 lang="en-GB" sz="1800" b="1" i="1" kern="1200" dirty="0">
                <a:solidFill>
                  <a:srgbClr val="D72E4A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BBD28679-D6A3-3F69-FFEC-4622212E7F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1345" y="6427676"/>
            <a:ext cx="6720000" cy="415084"/>
          </a:xfrm>
          <a:prstGeom prst="rect">
            <a:avLst/>
          </a:prstGeom>
        </p:spPr>
        <p:txBody>
          <a:bodyPr lIns="0" rIns="0" bIns="0" anchor="ctr"/>
          <a:lstStyle>
            <a:lvl1pPr>
              <a:defRPr sz="799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pt-BR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1E03C029-7F20-0B23-DD47-4676D3EF2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301" y="6427676"/>
            <a:ext cx="277492" cy="415084"/>
          </a:xfrm>
          <a:prstGeom prst="rect">
            <a:avLst/>
          </a:prstGeom>
        </p:spPr>
        <p:txBody>
          <a:bodyPr lIns="0" rIns="0" bIns="0" anchor="ctr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19AB4E72-7858-48F1-A40D-12FF09E4BFB8}" type="slidenum">
              <a:rPr lang="en-GB" smtClean="0"/>
              <a:pPr/>
              <a:t>‹№›</a:t>
            </a:fld>
            <a:endParaRPr lang="en-GB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BB5AF1FD-EAEA-A4DD-EF76-199DA8BAAFBC}"/>
              </a:ext>
            </a:extLst>
          </p:cNvPr>
          <p:cNvSpPr txBox="1">
            <a:spLocks/>
          </p:cNvSpPr>
          <p:nvPr userDrawn="1"/>
        </p:nvSpPr>
        <p:spPr>
          <a:xfrm>
            <a:off x="463299" y="311015"/>
            <a:ext cx="11280000" cy="369332"/>
          </a:xfrm>
          <a:prstGeom prst="rect">
            <a:avLst/>
          </a:prstGeom>
        </p:spPr>
        <p:txBody>
          <a:bodyPr vert="horz" lIns="0" tIns="45720" rIns="0" bIns="45720" rtlCol="0" anchor="b">
            <a:spAutoFit/>
          </a:bodyPr>
          <a:lstStyle>
            <a:lvl1pPr algn="l" defTabSz="1218072" rtl="0" eaLnBrk="1" latinLnBrk="0" hangingPunct="1">
              <a:spcBef>
                <a:spcPct val="0"/>
              </a:spcBef>
              <a:buNone/>
              <a:defRPr lang="en-US" sz="1599" i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80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6385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 descr="Изображение выглядит как текст, корзина, Магазин у дома, Розничная торговля&#10;&#10;Автоматически созданное описание">
            <a:extLst>
              <a:ext uri="{FF2B5EF4-FFF2-40B4-BE49-F238E27FC236}">
                <a16:creationId xmlns:a16="http://schemas.microsoft.com/office/drawing/2014/main" id="{C8470230-5DEB-D390-2BFF-8DA3ECC3C2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9" b="24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 35">
            <a:extLst>
              <a:ext uri="{FF2B5EF4-FFF2-40B4-BE49-F238E27FC236}">
                <a16:creationId xmlns:a16="http://schemas.microsoft.com/office/drawing/2014/main" id="{5092B195-A7A7-D287-52B8-C5E80826FF5E}"/>
              </a:ext>
            </a:extLst>
          </p:cNvPr>
          <p:cNvSpPr/>
          <p:nvPr userDrawn="1"/>
        </p:nvSpPr>
        <p:spPr>
          <a:xfrm>
            <a:off x="0" y="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775" tIns="60888" rIns="121775" bIns="608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17747"/>
            <a:endParaRPr lang="en-GB" sz="2131" dirty="0">
              <a:solidFill>
                <a:prstClr val="white"/>
              </a:solidFill>
            </a:endParaRPr>
          </a:p>
        </p:txBody>
      </p:sp>
      <p:grpSp>
        <p:nvGrpSpPr>
          <p:cNvPr id="19" name="Группа 4">
            <a:extLst>
              <a:ext uri="{FF2B5EF4-FFF2-40B4-BE49-F238E27FC236}">
                <a16:creationId xmlns:a16="http://schemas.microsoft.com/office/drawing/2014/main" id="{FC0A7946-5F40-95D7-099A-D26E784854B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02070" y="228017"/>
            <a:ext cx="3254005" cy="1149934"/>
            <a:chOff x="6538913" y="2454002"/>
            <a:chExt cx="4466794" cy="1578522"/>
          </a:xfrm>
        </p:grpSpPr>
        <p:grpSp>
          <p:nvGrpSpPr>
            <p:cNvPr id="20" name="Группа 5">
              <a:extLst>
                <a:ext uri="{FF2B5EF4-FFF2-40B4-BE49-F238E27FC236}">
                  <a16:creationId xmlns:a16="http://schemas.microsoft.com/office/drawing/2014/main" id="{AD4DCEE9-3336-9757-0644-43495D74BEDB}"/>
                </a:ext>
              </a:extLst>
            </p:cNvPr>
            <p:cNvGrpSpPr/>
            <p:nvPr/>
          </p:nvGrpSpPr>
          <p:grpSpPr>
            <a:xfrm>
              <a:off x="8076196" y="3009329"/>
              <a:ext cx="2929511" cy="666251"/>
              <a:chOff x="5389913" y="2296372"/>
              <a:chExt cx="2936040" cy="667736"/>
            </a:xfrm>
            <a:solidFill>
              <a:sysClr val="window" lastClr="FFFFFF"/>
            </a:solidFill>
          </p:grpSpPr>
          <p:sp>
            <p:nvSpPr>
              <p:cNvPr id="27" name="Freeform 5">
                <a:extLst>
                  <a:ext uri="{FF2B5EF4-FFF2-40B4-BE49-F238E27FC236}">
                    <a16:creationId xmlns:a16="http://schemas.microsoft.com/office/drawing/2014/main" id="{31D4CD40-AABA-F405-D648-0FC0ACB7EE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9913" y="2296372"/>
                <a:ext cx="466774" cy="640656"/>
              </a:xfrm>
              <a:custGeom>
                <a:avLst/>
                <a:gdLst>
                  <a:gd name="T0" fmla="*/ 175 w 350"/>
                  <a:gd name="T1" fmla="*/ 480 h 480"/>
                  <a:gd name="T2" fmla="*/ 18 w 350"/>
                  <a:gd name="T3" fmla="*/ 401 h 480"/>
                  <a:gd name="T4" fmla="*/ 23 w 350"/>
                  <a:gd name="T5" fmla="*/ 337 h 480"/>
                  <a:gd name="T6" fmla="*/ 81 w 350"/>
                  <a:gd name="T7" fmla="*/ 354 h 480"/>
                  <a:gd name="T8" fmla="*/ 211 w 350"/>
                  <a:gd name="T9" fmla="*/ 393 h 480"/>
                  <a:gd name="T10" fmla="*/ 256 w 350"/>
                  <a:gd name="T11" fmla="*/ 336 h 480"/>
                  <a:gd name="T12" fmla="*/ 209 w 350"/>
                  <a:gd name="T13" fmla="*/ 288 h 480"/>
                  <a:gd name="T14" fmla="*/ 103 w 350"/>
                  <a:gd name="T15" fmla="*/ 257 h 480"/>
                  <a:gd name="T16" fmla="*/ 17 w 350"/>
                  <a:gd name="T17" fmla="*/ 127 h 480"/>
                  <a:gd name="T18" fmla="*/ 139 w 350"/>
                  <a:gd name="T19" fmla="*/ 8 h 480"/>
                  <a:gd name="T20" fmla="*/ 293 w 350"/>
                  <a:gd name="T21" fmla="*/ 50 h 480"/>
                  <a:gd name="T22" fmla="*/ 314 w 350"/>
                  <a:gd name="T23" fmla="*/ 89 h 480"/>
                  <a:gd name="T24" fmla="*/ 294 w 350"/>
                  <a:gd name="T25" fmla="*/ 120 h 480"/>
                  <a:gd name="T26" fmla="*/ 252 w 350"/>
                  <a:gd name="T27" fmla="*/ 111 h 480"/>
                  <a:gd name="T28" fmla="*/ 140 w 350"/>
                  <a:gd name="T29" fmla="*/ 89 h 480"/>
                  <a:gd name="T30" fmla="*/ 97 w 350"/>
                  <a:gd name="T31" fmla="*/ 138 h 480"/>
                  <a:gd name="T32" fmla="*/ 138 w 350"/>
                  <a:gd name="T33" fmla="*/ 187 h 480"/>
                  <a:gd name="T34" fmla="*/ 230 w 350"/>
                  <a:gd name="T35" fmla="*/ 213 h 480"/>
                  <a:gd name="T36" fmla="*/ 331 w 350"/>
                  <a:gd name="T37" fmla="*/ 303 h 480"/>
                  <a:gd name="T38" fmla="*/ 216 w 350"/>
                  <a:gd name="T39" fmla="*/ 474 h 480"/>
                  <a:gd name="T40" fmla="*/ 175 w 350"/>
                  <a:gd name="T41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0" h="480">
                    <a:moveTo>
                      <a:pt x="175" y="480"/>
                    </a:moveTo>
                    <a:cubicBezTo>
                      <a:pt x="108" y="476"/>
                      <a:pt x="55" y="454"/>
                      <a:pt x="18" y="401"/>
                    </a:cubicBezTo>
                    <a:cubicBezTo>
                      <a:pt x="0" y="374"/>
                      <a:pt x="2" y="351"/>
                      <a:pt x="23" y="337"/>
                    </a:cubicBezTo>
                    <a:cubicBezTo>
                      <a:pt x="43" y="322"/>
                      <a:pt x="58" y="327"/>
                      <a:pt x="81" y="354"/>
                    </a:cubicBezTo>
                    <a:cubicBezTo>
                      <a:pt x="118" y="397"/>
                      <a:pt x="163" y="410"/>
                      <a:pt x="211" y="393"/>
                    </a:cubicBezTo>
                    <a:cubicBezTo>
                      <a:pt x="238" y="383"/>
                      <a:pt x="257" y="367"/>
                      <a:pt x="256" y="336"/>
                    </a:cubicBezTo>
                    <a:cubicBezTo>
                      <a:pt x="255" y="306"/>
                      <a:pt x="233" y="295"/>
                      <a:pt x="209" y="288"/>
                    </a:cubicBezTo>
                    <a:cubicBezTo>
                      <a:pt x="174" y="277"/>
                      <a:pt x="137" y="271"/>
                      <a:pt x="103" y="257"/>
                    </a:cubicBezTo>
                    <a:cubicBezTo>
                      <a:pt x="40" y="231"/>
                      <a:pt x="9" y="182"/>
                      <a:pt x="17" y="127"/>
                    </a:cubicBezTo>
                    <a:cubicBezTo>
                      <a:pt x="26" y="67"/>
                      <a:pt x="76" y="17"/>
                      <a:pt x="139" y="8"/>
                    </a:cubicBezTo>
                    <a:cubicBezTo>
                      <a:pt x="197" y="0"/>
                      <a:pt x="250" y="8"/>
                      <a:pt x="293" y="50"/>
                    </a:cubicBezTo>
                    <a:cubicBezTo>
                      <a:pt x="304" y="60"/>
                      <a:pt x="313" y="76"/>
                      <a:pt x="314" y="89"/>
                    </a:cubicBezTo>
                    <a:cubicBezTo>
                      <a:pt x="315" y="99"/>
                      <a:pt x="303" y="117"/>
                      <a:pt x="294" y="120"/>
                    </a:cubicBezTo>
                    <a:cubicBezTo>
                      <a:pt x="281" y="123"/>
                      <a:pt x="263" y="119"/>
                      <a:pt x="252" y="111"/>
                    </a:cubicBezTo>
                    <a:cubicBezTo>
                      <a:pt x="217" y="86"/>
                      <a:pt x="181" y="76"/>
                      <a:pt x="140" y="89"/>
                    </a:cubicBezTo>
                    <a:cubicBezTo>
                      <a:pt x="117" y="97"/>
                      <a:pt x="99" y="111"/>
                      <a:pt x="97" y="138"/>
                    </a:cubicBezTo>
                    <a:cubicBezTo>
                      <a:pt x="95" y="167"/>
                      <a:pt x="114" y="180"/>
                      <a:pt x="138" y="187"/>
                    </a:cubicBezTo>
                    <a:cubicBezTo>
                      <a:pt x="168" y="197"/>
                      <a:pt x="200" y="202"/>
                      <a:pt x="230" y="213"/>
                    </a:cubicBezTo>
                    <a:cubicBezTo>
                      <a:pt x="276" y="228"/>
                      <a:pt x="318" y="251"/>
                      <a:pt x="331" y="303"/>
                    </a:cubicBezTo>
                    <a:cubicBezTo>
                      <a:pt x="350" y="380"/>
                      <a:pt x="298" y="456"/>
                      <a:pt x="216" y="474"/>
                    </a:cubicBezTo>
                    <a:cubicBezTo>
                      <a:pt x="201" y="477"/>
                      <a:pt x="186" y="478"/>
                      <a:pt x="175" y="48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A8C9F7A4-5F23-B069-328F-366689251F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68801" y="2451013"/>
                <a:ext cx="481739" cy="510244"/>
              </a:xfrm>
              <a:custGeom>
                <a:avLst/>
                <a:gdLst>
                  <a:gd name="T0" fmla="*/ 100 w 361"/>
                  <a:gd name="T1" fmla="*/ 224 h 382"/>
                  <a:gd name="T2" fmla="*/ 232 w 361"/>
                  <a:gd name="T3" fmla="*/ 275 h 382"/>
                  <a:gd name="T4" fmla="*/ 289 w 361"/>
                  <a:gd name="T5" fmla="*/ 291 h 382"/>
                  <a:gd name="T6" fmla="*/ 266 w 361"/>
                  <a:gd name="T7" fmla="*/ 346 h 382"/>
                  <a:gd name="T8" fmla="*/ 256 w 361"/>
                  <a:gd name="T9" fmla="*/ 351 h 382"/>
                  <a:gd name="T10" fmla="*/ 38 w 361"/>
                  <a:gd name="T11" fmla="*/ 281 h 382"/>
                  <a:gd name="T12" fmla="*/ 48 w 361"/>
                  <a:gd name="T13" fmla="*/ 82 h 382"/>
                  <a:gd name="T14" fmla="*/ 241 w 361"/>
                  <a:gd name="T15" fmla="*/ 24 h 382"/>
                  <a:gd name="T16" fmla="*/ 361 w 361"/>
                  <a:gd name="T17" fmla="*/ 183 h 382"/>
                  <a:gd name="T18" fmla="*/ 318 w 361"/>
                  <a:gd name="T19" fmla="*/ 224 h 382"/>
                  <a:gd name="T20" fmla="*/ 211 w 361"/>
                  <a:gd name="T21" fmla="*/ 224 h 382"/>
                  <a:gd name="T22" fmla="*/ 100 w 361"/>
                  <a:gd name="T23" fmla="*/ 224 h 382"/>
                  <a:gd name="T24" fmla="*/ 102 w 361"/>
                  <a:gd name="T25" fmla="*/ 157 h 382"/>
                  <a:gd name="T26" fmla="*/ 276 w 361"/>
                  <a:gd name="T27" fmla="*/ 157 h 382"/>
                  <a:gd name="T28" fmla="*/ 182 w 361"/>
                  <a:gd name="T29" fmla="*/ 90 h 382"/>
                  <a:gd name="T30" fmla="*/ 102 w 361"/>
                  <a:gd name="T31" fmla="*/ 157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1" h="382">
                    <a:moveTo>
                      <a:pt x="100" y="224"/>
                    </a:moveTo>
                    <a:cubicBezTo>
                      <a:pt x="127" y="282"/>
                      <a:pt x="175" y="299"/>
                      <a:pt x="232" y="275"/>
                    </a:cubicBezTo>
                    <a:cubicBezTo>
                      <a:pt x="260" y="264"/>
                      <a:pt x="278" y="269"/>
                      <a:pt x="289" y="291"/>
                    </a:cubicBezTo>
                    <a:cubicBezTo>
                      <a:pt x="299" y="312"/>
                      <a:pt x="291" y="332"/>
                      <a:pt x="266" y="346"/>
                    </a:cubicBezTo>
                    <a:cubicBezTo>
                      <a:pt x="263" y="348"/>
                      <a:pt x="259" y="349"/>
                      <a:pt x="256" y="351"/>
                    </a:cubicBezTo>
                    <a:cubicBezTo>
                      <a:pt x="178" y="382"/>
                      <a:pt x="83" y="352"/>
                      <a:pt x="38" y="281"/>
                    </a:cubicBezTo>
                    <a:cubicBezTo>
                      <a:pt x="0" y="221"/>
                      <a:pt x="4" y="138"/>
                      <a:pt x="48" y="82"/>
                    </a:cubicBezTo>
                    <a:cubicBezTo>
                      <a:pt x="94" y="24"/>
                      <a:pt x="172" y="0"/>
                      <a:pt x="241" y="24"/>
                    </a:cubicBezTo>
                    <a:cubicBezTo>
                      <a:pt x="310" y="48"/>
                      <a:pt x="359" y="113"/>
                      <a:pt x="361" y="183"/>
                    </a:cubicBezTo>
                    <a:cubicBezTo>
                      <a:pt x="361" y="208"/>
                      <a:pt x="346" y="224"/>
                      <a:pt x="318" y="224"/>
                    </a:cubicBezTo>
                    <a:cubicBezTo>
                      <a:pt x="283" y="224"/>
                      <a:pt x="247" y="224"/>
                      <a:pt x="211" y="224"/>
                    </a:cubicBezTo>
                    <a:cubicBezTo>
                      <a:pt x="175" y="224"/>
                      <a:pt x="139" y="224"/>
                      <a:pt x="100" y="224"/>
                    </a:cubicBezTo>
                    <a:close/>
                    <a:moveTo>
                      <a:pt x="102" y="157"/>
                    </a:moveTo>
                    <a:cubicBezTo>
                      <a:pt x="160" y="157"/>
                      <a:pt x="218" y="157"/>
                      <a:pt x="276" y="157"/>
                    </a:cubicBezTo>
                    <a:cubicBezTo>
                      <a:pt x="263" y="113"/>
                      <a:pt x="226" y="88"/>
                      <a:pt x="182" y="90"/>
                    </a:cubicBezTo>
                    <a:cubicBezTo>
                      <a:pt x="141" y="93"/>
                      <a:pt x="108" y="120"/>
                      <a:pt x="102" y="15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 7">
                <a:extLst>
                  <a:ext uri="{FF2B5EF4-FFF2-40B4-BE49-F238E27FC236}">
                    <a16:creationId xmlns:a16="http://schemas.microsoft.com/office/drawing/2014/main" id="{F328845D-AD59-F29B-D845-F486EA537B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44214" y="2452439"/>
                <a:ext cx="481739" cy="511669"/>
              </a:xfrm>
              <a:custGeom>
                <a:avLst/>
                <a:gdLst>
                  <a:gd name="T0" fmla="*/ 101 w 361"/>
                  <a:gd name="T1" fmla="*/ 223 h 383"/>
                  <a:gd name="T2" fmla="*/ 226 w 361"/>
                  <a:gd name="T3" fmla="*/ 277 h 383"/>
                  <a:gd name="T4" fmla="*/ 277 w 361"/>
                  <a:gd name="T5" fmla="*/ 277 h 383"/>
                  <a:gd name="T6" fmla="*/ 261 w 361"/>
                  <a:gd name="T7" fmla="*/ 347 h 383"/>
                  <a:gd name="T8" fmla="*/ 38 w 361"/>
                  <a:gd name="T9" fmla="*/ 280 h 383"/>
                  <a:gd name="T10" fmla="*/ 47 w 361"/>
                  <a:gd name="T11" fmla="*/ 81 h 383"/>
                  <a:gd name="T12" fmla="*/ 238 w 361"/>
                  <a:gd name="T13" fmla="*/ 22 h 383"/>
                  <a:gd name="T14" fmla="*/ 360 w 361"/>
                  <a:gd name="T15" fmla="*/ 182 h 383"/>
                  <a:gd name="T16" fmla="*/ 319 w 361"/>
                  <a:gd name="T17" fmla="*/ 223 h 383"/>
                  <a:gd name="T18" fmla="*/ 101 w 361"/>
                  <a:gd name="T19" fmla="*/ 223 h 383"/>
                  <a:gd name="T20" fmla="*/ 101 w 361"/>
                  <a:gd name="T21" fmla="*/ 157 h 383"/>
                  <a:gd name="T22" fmla="*/ 275 w 361"/>
                  <a:gd name="T23" fmla="*/ 157 h 383"/>
                  <a:gd name="T24" fmla="*/ 188 w 361"/>
                  <a:gd name="T25" fmla="*/ 89 h 383"/>
                  <a:gd name="T26" fmla="*/ 101 w 361"/>
                  <a:gd name="T27" fmla="*/ 157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1" h="383">
                    <a:moveTo>
                      <a:pt x="101" y="223"/>
                    </a:moveTo>
                    <a:cubicBezTo>
                      <a:pt x="125" y="279"/>
                      <a:pt x="174" y="297"/>
                      <a:pt x="226" y="277"/>
                    </a:cubicBezTo>
                    <a:cubicBezTo>
                      <a:pt x="242" y="272"/>
                      <a:pt x="264" y="270"/>
                      <a:pt x="277" y="277"/>
                    </a:cubicBezTo>
                    <a:cubicBezTo>
                      <a:pt x="305" y="294"/>
                      <a:pt x="296" y="330"/>
                      <a:pt x="261" y="347"/>
                    </a:cubicBezTo>
                    <a:cubicBezTo>
                      <a:pt x="185" y="383"/>
                      <a:pt x="85" y="353"/>
                      <a:pt x="38" y="280"/>
                    </a:cubicBezTo>
                    <a:cubicBezTo>
                      <a:pt x="0" y="220"/>
                      <a:pt x="4" y="137"/>
                      <a:pt x="47" y="81"/>
                    </a:cubicBezTo>
                    <a:cubicBezTo>
                      <a:pt x="92" y="24"/>
                      <a:pt x="169" y="0"/>
                      <a:pt x="238" y="22"/>
                    </a:cubicBezTo>
                    <a:cubicBezTo>
                      <a:pt x="307" y="43"/>
                      <a:pt x="359" y="111"/>
                      <a:pt x="360" y="182"/>
                    </a:cubicBezTo>
                    <a:cubicBezTo>
                      <a:pt x="361" y="207"/>
                      <a:pt x="346" y="223"/>
                      <a:pt x="319" y="223"/>
                    </a:cubicBezTo>
                    <a:cubicBezTo>
                      <a:pt x="247" y="223"/>
                      <a:pt x="175" y="223"/>
                      <a:pt x="101" y="223"/>
                    </a:cubicBezTo>
                    <a:close/>
                    <a:moveTo>
                      <a:pt x="101" y="157"/>
                    </a:moveTo>
                    <a:cubicBezTo>
                      <a:pt x="160" y="157"/>
                      <a:pt x="218" y="157"/>
                      <a:pt x="275" y="157"/>
                    </a:cubicBezTo>
                    <a:cubicBezTo>
                      <a:pt x="266" y="116"/>
                      <a:pt x="231" y="89"/>
                      <a:pt x="188" y="89"/>
                    </a:cubicBezTo>
                    <a:cubicBezTo>
                      <a:pt x="146" y="89"/>
                      <a:pt x="111" y="115"/>
                      <a:pt x="101" y="15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 8">
                <a:extLst>
                  <a:ext uri="{FF2B5EF4-FFF2-40B4-BE49-F238E27FC236}">
                    <a16:creationId xmlns:a16="http://schemas.microsoft.com/office/drawing/2014/main" id="{5788AA9D-7752-1FB7-2157-D34DE0FBEA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3119" y="2453864"/>
                <a:ext cx="421878" cy="500980"/>
              </a:xfrm>
              <a:custGeom>
                <a:avLst/>
                <a:gdLst>
                  <a:gd name="T0" fmla="*/ 0 w 316"/>
                  <a:gd name="T1" fmla="*/ 185 h 375"/>
                  <a:gd name="T2" fmla="*/ 98 w 316"/>
                  <a:gd name="T3" fmla="*/ 31 h 375"/>
                  <a:gd name="T4" fmla="*/ 283 w 316"/>
                  <a:gd name="T5" fmla="*/ 50 h 375"/>
                  <a:gd name="T6" fmla="*/ 305 w 316"/>
                  <a:gd name="T7" fmla="*/ 104 h 375"/>
                  <a:gd name="T8" fmla="*/ 240 w 316"/>
                  <a:gd name="T9" fmla="*/ 121 h 375"/>
                  <a:gd name="T10" fmla="*/ 177 w 316"/>
                  <a:gd name="T11" fmla="*/ 95 h 375"/>
                  <a:gd name="T12" fmla="*/ 87 w 316"/>
                  <a:gd name="T13" fmla="*/ 154 h 375"/>
                  <a:gd name="T14" fmla="*/ 115 w 316"/>
                  <a:gd name="T15" fmla="*/ 259 h 375"/>
                  <a:gd name="T16" fmla="*/ 220 w 316"/>
                  <a:gd name="T17" fmla="*/ 267 h 375"/>
                  <a:gd name="T18" fmla="*/ 245 w 316"/>
                  <a:gd name="T19" fmla="*/ 251 h 375"/>
                  <a:gd name="T20" fmla="*/ 299 w 316"/>
                  <a:gd name="T21" fmla="*/ 257 h 375"/>
                  <a:gd name="T22" fmla="*/ 295 w 316"/>
                  <a:gd name="T23" fmla="*/ 312 h 375"/>
                  <a:gd name="T24" fmla="*/ 93 w 316"/>
                  <a:gd name="T25" fmla="*/ 340 h 375"/>
                  <a:gd name="T26" fmla="*/ 0 w 316"/>
                  <a:gd name="T27" fmla="*/ 18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6" h="375">
                    <a:moveTo>
                      <a:pt x="0" y="185"/>
                    </a:moveTo>
                    <a:cubicBezTo>
                      <a:pt x="2" y="116"/>
                      <a:pt x="34" y="62"/>
                      <a:pt x="98" y="31"/>
                    </a:cubicBezTo>
                    <a:cubicBezTo>
                      <a:pt x="162" y="0"/>
                      <a:pt x="225" y="6"/>
                      <a:pt x="283" y="50"/>
                    </a:cubicBezTo>
                    <a:cubicBezTo>
                      <a:pt x="301" y="63"/>
                      <a:pt x="315" y="80"/>
                      <a:pt x="305" y="104"/>
                    </a:cubicBezTo>
                    <a:cubicBezTo>
                      <a:pt x="295" y="131"/>
                      <a:pt x="268" y="136"/>
                      <a:pt x="240" y="121"/>
                    </a:cubicBezTo>
                    <a:cubicBezTo>
                      <a:pt x="220" y="110"/>
                      <a:pt x="199" y="97"/>
                      <a:pt x="177" y="95"/>
                    </a:cubicBezTo>
                    <a:cubicBezTo>
                      <a:pt x="136" y="90"/>
                      <a:pt x="103" y="115"/>
                      <a:pt x="87" y="154"/>
                    </a:cubicBezTo>
                    <a:cubicBezTo>
                      <a:pt x="73" y="191"/>
                      <a:pt x="84" y="232"/>
                      <a:pt x="115" y="259"/>
                    </a:cubicBezTo>
                    <a:cubicBezTo>
                      <a:pt x="145" y="284"/>
                      <a:pt x="185" y="287"/>
                      <a:pt x="220" y="267"/>
                    </a:cubicBezTo>
                    <a:cubicBezTo>
                      <a:pt x="229" y="262"/>
                      <a:pt x="236" y="256"/>
                      <a:pt x="245" y="251"/>
                    </a:cubicBezTo>
                    <a:cubicBezTo>
                      <a:pt x="264" y="238"/>
                      <a:pt x="284" y="239"/>
                      <a:pt x="299" y="257"/>
                    </a:cubicBezTo>
                    <a:cubicBezTo>
                      <a:pt x="316" y="276"/>
                      <a:pt x="310" y="295"/>
                      <a:pt x="295" y="312"/>
                    </a:cubicBezTo>
                    <a:cubicBezTo>
                      <a:pt x="251" y="362"/>
                      <a:pt x="160" y="375"/>
                      <a:pt x="93" y="340"/>
                    </a:cubicBezTo>
                    <a:cubicBezTo>
                      <a:pt x="32" y="308"/>
                      <a:pt x="1" y="256"/>
                      <a:pt x="0" y="1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9">
                <a:extLst>
                  <a:ext uri="{FF2B5EF4-FFF2-40B4-BE49-F238E27FC236}">
                    <a16:creationId xmlns:a16="http://schemas.microsoft.com/office/drawing/2014/main" id="{FCD64F0C-4352-AF7F-A632-78AF21CDA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1798" y="2463128"/>
                <a:ext cx="421165" cy="463211"/>
              </a:xfrm>
              <a:custGeom>
                <a:avLst/>
                <a:gdLst>
                  <a:gd name="T0" fmla="*/ 158 w 316"/>
                  <a:gd name="T1" fmla="*/ 216 h 347"/>
                  <a:gd name="T2" fmla="*/ 234 w 316"/>
                  <a:gd name="T3" fmla="*/ 35 h 347"/>
                  <a:gd name="T4" fmla="*/ 287 w 316"/>
                  <a:gd name="T5" fmla="*/ 10 h 347"/>
                  <a:gd name="T6" fmla="*/ 307 w 316"/>
                  <a:gd name="T7" fmla="*/ 61 h 347"/>
                  <a:gd name="T8" fmla="*/ 195 w 316"/>
                  <a:gd name="T9" fmla="*/ 322 h 347"/>
                  <a:gd name="T10" fmla="*/ 158 w 316"/>
                  <a:gd name="T11" fmla="*/ 347 h 347"/>
                  <a:gd name="T12" fmla="*/ 121 w 316"/>
                  <a:gd name="T13" fmla="*/ 321 h 347"/>
                  <a:gd name="T14" fmla="*/ 11 w 316"/>
                  <a:gd name="T15" fmla="*/ 66 h 347"/>
                  <a:gd name="T16" fmla="*/ 30 w 316"/>
                  <a:gd name="T17" fmla="*/ 10 h 347"/>
                  <a:gd name="T18" fmla="*/ 83 w 316"/>
                  <a:gd name="T19" fmla="*/ 36 h 347"/>
                  <a:gd name="T20" fmla="*/ 158 w 316"/>
                  <a:gd name="T21" fmla="*/ 216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6" h="347">
                    <a:moveTo>
                      <a:pt x="158" y="216"/>
                    </a:moveTo>
                    <a:cubicBezTo>
                      <a:pt x="185" y="150"/>
                      <a:pt x="209" y="92"/>
                      <a:pt x="234" y="35"/>
                    </a:cubicBezTo>
                    <a:cubicBezTo>
                      <a:pt x="246" y="8"/>
                      <a:pt x="266" y="0"/>
                      <a:pt x="287" y="10"/>
                    </a:cubicBezTo>
                    <a:cubicBezTo>
                      <a:pt x="308" y="21"/>
                      <a:pt x="316" y="39"/>
                      <a:pt x="307" y="61"/>
                    </a:cubicBezTo>
                    <a:cubicBezTo>
                      <a:pt x="270" y="149"/>
                      <a:pt x="234" y="236"/>
                      <a:pt x="195" y="322"/>
                    </a:cubicBezTo>
                    <a:cubicBezTo>
                      <a:pt x="189" y="334"/>
                      <a:pt x="170" y="347"/>
                      <a:pt x="158" y="347"/>
                    </a:cubicBezTo>
                    <a:cubicBezTo>
                      <a:pt x="145" y="347"/>
                      <a:pt x="126" y="334"/>
                      <a:pt x="121" y="321"/>
                    </a:cubicBezTo>
                    <a:cubicBezTo>
                      <a:pt x="82" y="237"/>
                      <a:pt x="46" y="151"/>
                      <a:pt x="11" y="66"/>
                    </a:cubicBezTo>
                    <a:cubicBezTo>
                      <a:pt x="0" y="40"/>
                      <a:pt x="8" y="19"/>
                      <a:pt x="30" y="10"/>
                    </a:cubicBezTo>
                    <a:cubicBezTo>
                      <a:pt x="51" y="1"/>
                      <a:pt x="72" y="10"/>
                      <a:pt x="83" y="36"/>
                    </a:cubicBezTo>
                    <a:cubicBezTo>
                      <a:pt x="107" y="94"/>
                      <a:pt x="131" y="152"/>
                      <a:pt x="158" y="21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Freeform 10">
                <a:extLst>
                  <a:ext uri="{FF2B5EF4-FFF2-40B4-BE49-F238E27FC236}">
                    <a16:creationId xmlns:a16="http://schemas.microsoft.com/office/drawing/2014/main" id="{FBBA3058-5FF8-1C0C-6F24-24E888C3E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7550" y="2468829"/>
                <a:ext cx="302868" cy="460360"/>
              </a:xfrm>
              <a:custGeom>
                <a:avLst/>
                <a:gdLst>
                  <a:gd name="T0" fmla="*/ 0 w 227"/>
                  <a:gd name="T1" fmla="*/ 241 h 345"/>
                  <a:gd name="T2" fmla="*/ 5 w 227"/>
                  <a:gd name="T3" fmla="*/ 160 h 345"/>
                  <a:gd name="T4" fmla="*/ 175 w 227"/>
                  <a:gd name="T5" fmla="*/ 2 h 345"/>
                  <a:gd name="T6" fmla="*/ 226 w 227"/>
                  <a:gd name="T7" fmla="*/ 38 h 345"/>
                  <a:gd name="T8" fmla="*/ 184 w 227"/>
                  <a:gd name="T9" fmla="*/ 81 h 345"/>
                  <a:gd name="T10" fmla="*/ 81 w 227"/>
                  <a:gd name="T11" fmla="*/ 203 h 345"/>
                  <a:gd name="T12" fmla="*/ 81 w 227"/>
                  <a:gd name="T13" fmla="*/ 302 h 345"/>
                  <a:gd name="T14" fmla="*/ 44 w 227"/>
                  <a:gd name="T15" fmla="*/ 345 h 345"/>
                  <a:gd name="T16" fmla="*/ 2 w 227"/>
                  <a:gd name="T17" fmla="*/ 302 h 345"/>
                  <a:gd name="T18" fmla="*/ 2 w 227"/>
                  <a:gd name="T19" fmla="*/ 241 h 345"/>
                  <a:gd name="T20" fmla="*/ 0 w 227"/>
                  <a:gd name="T21" fmla="*/ 241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7" h="345">
                    <a:moveTo>
                      <a:pt x="0" y="241"/>
                    </a:moveTo>
                    <a:cubicBezTo>
                      <a:pt x="2" y="214"/>
                      <a:pt x="2" y="187"/>
                      <a:pt x="5" y="160"/>
                    </a:cubicBezTo>
                    <a:cubicBezTo>
                      <a:pt x="15" y="74"/>
                      <a:pt x="89" y="5"/>
                      <a:pt x="175" y="2"/>
                    </a:cubicBezTo>
                    <a:cubicBezTo>
                      <a:pt x="204" y="0"/>
                      <a:pt x="224" y="15"/>
                      <a:pt x="226" y="38"/>
                    </a:cubicBezTo>
                    <a:cubicBezTo>
                      <a:pt x="227" y="60"/>
                      <a:pt x="212" y="76"/>
                      <a:pt x="184" y="81"/>
                    </a:cubicBezTo>
                    <a:cubicBezTo>
                      <a:pt x="110" y="94"/>
                      <a:pt x="81" y="128"/>
                      <a:pt x="81" y="203"/>
                    </a:cubicBezTo>
                    <a:cubicBezTo>
                      <a:pt x="81" y="236"/>
                      <a:pt x="81" y="269"/>
                      <a:pt x="81" y="302"/>
                    </a:cubicBezTo>
                    <a:cubicBezTo>
                      <a:pt x="80" y="327"/>
                      <a:pt x="65" y="345"/>
                      <a:pt x="44" y="345"/>
                    </a:cubicBezTo>
                    <a:cubicBezTo>
                      <a:pt x="20" y="345"/>
                      <a:pt x="3" y="329"/>
                      <a:pt x="2" y="302"/>
                    </a:cubicBezTo>
                    <a:cubicBezTo>
                      <a:pt x="1" y="282"/>
                      <a:pt x="2" y="262"/>
                      <a:pt x="2" y="241"/>
                    </a:cubicBezTo>
                    <a:cubicBezTo>
                      <a:pt x="1" y="241"/>
                      <a:pt x="1" y="241"/>
                      <a:pt x="0" y="24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 11">
                <a:extLst>
                  <a:ext uri="{FF2B5EF4-FFF2-40B4-BE49-F238E27FC236}">
                    <a16:creationId xmlns:a16="http://schemas.microsoft.com/office/drawing/2014/main" id="{0D505480-CFEE-094F-8D7D-EFE80DE3CD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5674" y="2470254"/>
                <a:ext cx="108320" cy="464636"/>
              </a:xfrm>
              <a:custGeom>
                <a:avLst/>
                <a:gdLst>
                  <a:gd name="T0" fmla="*/ 81 w 81"/>
                  <a:gd name="T1" fmla="*/ 176 h 348"/>
                  <a:gd name="T2" fmla="*/ 81 w 81"/>
                  <a:gd name="T3" fmla="*/ 301 h 348"/>
                  <a:gd name="T4" fmla="*/ 43 w 81"/>
                  <a:gd name="T5" fmla="*/ 347 h 348"/>
                  <a:gd name="T6" fmla="*/ 1 w 81"/>
                  <a:gd name="T7" fmla="*/ 302 h 348"/>
                  <a:gd name="T8" fmla="*/ 1 w 81"/>
                  <a:gd name="T9" fmla="*/ 46 h 348"/>
                  <a:gd name="T10" fmla="*/ 40 w 81"/>
                  <a:gd name="T11" fmla="*/ 1 h 348"/>
                  <a:gd name="T12" fmla="*/ 81 w 81"/>
                  <a:gd name="T13" fmla="*/ 48 h 348"/>
                  <a:gd name="T14" fmla="*/ 81 w 81"/>
                  <a:gd name="T15" fmla="*/ 176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348">
                    <a:moveTo>
                      <a:pt x="81" y="176"/>
                    </a:moveTo>
                    <a:cubicBezTo>
                      <a:pt x="81" y="217"/>
                      <a:pt x="81" y="259"/>
                      <a:pt x="81" y="301"/>
                    </a:cubicBezTo>
                    <a:cubicBezTo>
                      <a:pt x="81" y="329"/>
                      <a:pt x="66" y="346"/>
                      <a:pt x="43" y="347"/>
                    </a:cubicBezTo>
                    <a:cubicBezTo>
                      <a:pt x="18" y="348"/>
                      <a:pt x="1" y="331"/>
                      <a:pt x="1" y="302"/>
                    </a:cubicBezTo>
                    <a:cubicBezTo>
                      <a:pt x="0" y="217"/>
                      <a:pt x="0" y="131"/>
                      <a:pt x="1" y="46"/>
                    </a:cubicBezTo>
                    <a:cubicBezTo>
                      <a:pt x="1" y="20"/>
                      <a:pt x="18" y="2"/>
                      <a:pt x="40" y="1"/>
                    </a:cubicBezTo>
                    <a:cubicBezTo>
                      <a:pt x="63" y="0"/>
                      <a:pt x="80" y="19"/>
                      <a:pt x="81" y="48"/>
                    </a:cubicBezTo>
                    <a:cubicBezTo>
                      <a:pt x="81" y="90"/>
                      <a:pt x="81" y="133"/>
                      <a:pt x="81" y="17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669DAC4-77DF-85B0-BCB5-14404680B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7186" y="3019995"/>
              <a:ext cx="114479" cy="115901"/>
            </a:xfrm>
            <a:custGeom>
              <a:avLst/>
              <a:gdLst>
                <a:gd name="T0" fmla="*/ 41 w 86"/>
                <a:gd name="T1" fmla="*/ 1 h 87"/>
                <a:gd name="T2" fmla="*/ 85 w 86"/>
                <a:gd name="T3" fmla="*/ 43 h 87"/>
                <a:gd name="T4" fmla="*/ 42 w 86"/>
                <a:gd name="T5" fmla="*/ 87 h 87"/>
                <a:gd name="T6" fmla="*/ 0 w 86"/>
                <a:gd name="T7" fmla="*/ 44 h 87"/>
                <a:gd name="T8" fmla="*/ 41 w 86"/>
                <a:gd name="T9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7">
                  <a:moveTo>
                    <a:pt x="41" y="1"/>
                  </a:moveTo>
                  <a:cubicBezTo>
                    <a:pt x="63" y="0"/>
                    <a:pt x="85" y="21"/>
                    <a:pt x="85" y="43"/>
                  </a:cubicBezTo>
                  <a:cubicBezTo>
                    <a:pt x="86" y="68"/>
                    <a:pt x="67" y="87"/>
                    <a:pt x="42" y="87"/>
                  </a:cubicBezTo>
                  <a:cubicBezTo>
                    <a:pt x="18" y="87"/>
                    <a:pt x="0" y="68"/>
                    <a:pt x="0" y="44"/>
                  </a:cubicBezTo>
                  <a:cubicBezTo>
                    <a:pt x="0" y="22"/>
                    <a:pt x="19" y="1"/>
                    <a:pt x="41" y="1"/>
                  </a:cubicBezTo>
                  <a:close/>
                </a:path>
              </a:pathLst>
            </a:custGeom>
            <a:gradFill>
              <a:gsLst>
                <a:gs pos="100000">
                  <a:srgbClr val="27292D"/>
                </a:gs>
                <a:gs pos="0">
                  <a:srgbClr val="ED1C29"/>
                </a:gs>
                <a:gs pos="53000">
                  <a:srgbClr val="EE2551"/>
                </a:gs>
              </a:gsLst>
              <a:lin ang="81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2" name="Группа 7">
              <a:extLst>
                <a:ext uri="{FF2B5EF4-FFF2-40B4-BE49-F238E27FC236}">
                  <a16:creationId xmlns:a16="http://schemas.microsoft.com/office/drawing/2014/main" id="{33E8D16C-C80C-1A07-50E0-3DECD427520C}"/>
                </a:ext>
              </a:extLst>
            </p:cNvPr>
            <p:cNvGrpSpPr/>
            <p:nvPr/>
          </p:nvGrpSpPr>
          <p:grpSpPr>
            <a:xfrm>
              <a:off x="6538913" y="2454002"/>
              <a:ext cx="1417116" cy="1578522"/>
              <a:chOff x="-468312" y="-4139958"/>
              <a:chExt cx="3163888" cy="3524250"/>
            </a:xfrm>
            <a:gradFill flip="none" rotWithShape="1">
              <a:gsLst>
                <a:gs pos="100000">
                  <a:srgbClr val="27292D"/>
                </a:gs>
                <a:gs pos="0">
                  <a:srgbClr val="ED1C29"/>
                </a:gs>
                <a:gs pos="53000">
                  <a:srgbClr val="EE2551"/>
                </a:gs>
              </a:gsLst>
              <a:lin ang="8100000" scaled="1"/>
              <a:tileRect/>
            </a:gradFill>
          </p:grpSpPr>
          <p:sp>
            <p:nvSpPr>
              <p:cNvPr id="23" name="Freeform 13">
                <a:extLst>
                  <a:ext uri="{FF2B5EF4-FFF2-40B4-BE49-F238E27FC236}">
                    <a16:creationId xmlns:a16="http://schemas.microsoft.com/office/drawing/2014/main" id="{3726C3EA-2D33-A791-43BB-4DAF618A7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363" y="-3387483"/>
                <a:ext cx="684213" cy="1941513"/>
              </a:xfrm>
              <a:custGeom>
                <a:avLst/>
                <a:gdLst>
                  <a:gd name="T0" fmla="*/ 185 w 230"/>
                  <a:gd name="T1" fmla="*/ 653 h 653"/>
                  <a:gd name="T2" fmla="*/ 44 w 230"/>
                  <a:gd name="T3" fmla="*/ 653 h 653"/>
                  <a:gd name="T4" fmla="*/ 0 w 230"/>
                  <a:gd name="T5" fmla="*/ 608 h 653"/>
                  <a:gd name="T6" fmla="*/ 0 w 230"/>
                  <a:gd name="T7" fmla="*/ 45 h 653"/>
                  <a:gd name="T8" fmla="*/ 44 w 230"/>
                  <a:gd name="T9" fmla="*/ 0 h 653"/>
                  <a:gd name="T10" fmla="*/ 185 w 230"/>
                  <a:gd name="T11" fmla="*/ 0 h 653"/>
                  <a:gd name="T12" fmla="*/ 230 w 230"/>
                  <a:gd name="T13" fmla="*/ 45 h 653"/>
                  <a:gd name="T14" fmla="*/ 230 w 230"/>
                  <a:gd name="T15" fmla="*/ 608 h 653"/>
                  <a:gd name="T16" fmla="*/ 185 w 230"/>
                  <a:gd name="T17" fmla="*/ 653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653">
                    <a:moveTo>
                      <a:pt x="185" y="653"/>
                    </a:moveTo>
                    <a:cubicBezTo>
                      <a:pt x="44" y="653"/>
                      <a:pt x="44" y="653"/>
                      <a:pt x="44" y="653"/>
                    </a:cubicBezTo>
                    <a:cubicBezTo>
                      <a:pt x="19" y="653"/>
                      <a:pt x="0" y="633"/>
                      <a:pt x="0" y="608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19" y="0"/>
                      <a:pt x="44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210" y="0"/>
                      <a:pt x="230" y="20"/>
                      <a:pt x="230" y="45"/>
                    </a:cubicBezTo>
                    <a:cubicBezTo>
                      <a:pt x="230" y="608"/>
                      <a:pt x="230" y="608"/>
                      <a:pt x="230" y="608"/>
                    </a:cubicBezTo>
                    <a:cubicBezTo>
                      <a:pt x="230" y="633"/>
                      <a:pt x="210" y="653"/>
                      <a:pt x="185" y="6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 14">
                <a:extLst>
                  <a:ext uri="{FF2B5EF4-FFF2-40B4-BE49-F238E27FC236}">
                    <a16:creationId xmlns:a16="http://schemas.microsoft.com/office/drawing/2014/main" id="{27ECDB14-3EE4-B1AD-183A-4B223F22F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68312" y="-2528646"/>
                <a:ext cx="685800" cy="1082675"/>
              </a:xfrm>
              <a:custGeom>
                <a:avLst/>
                <a:gdLst>
                  <a:gd name="T0" fmla="*/ 186 w 231"/>
                  <a:gd name="T1" fmla="*/ 364 h 364"/>
                  <a:gd name="T2" fmla="*/ 45 w 231"/>
                  <a:gd name="T3" fmla="*/ 364 h 364"/>
                  <a:gd name="T4" fmla="*/ 0 w 231"/>
                  <a:gd name="T5" fmla="*/ 319 h 364"/>
                  <a:gd name="T6" fmla="*/ 0 w 231"/>
                  <a:gd name="T7" fmla="*/ 44 h 364"/>
                  <a:gd name="T8" fmla="*/ 45 w 231"/>
                  <a:gd name="T9" fmla="*/ 0 h 364"/>
                  <a:gd name="T10" fmla="*/ 186 w 231"/>
                  <a:gd name="T11" fmla="*/ 0 h 364"/>
                  <a:gd name="T12" fmla="*/ 231 w 231"/>
                  <a:gd name="T13" fmla="*/ 44 h 364"/>
                  <a:gd name="T14" fmla="*/ 231 w 231"/>
                  <a:gd name="T15" fmla="*/ 319 h 364"/>
                  <a:gd name="T16" fmla="*/ 186 w 231"/>
                  <a:gd name="T1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1" h="364">
                    <a:moveTo>
                      <a:pt x="186" y="364"/>
                    </a:moveTo>
                    <a:cubicBezTo>
                      <a:pt x="45" y="364"/>
                      <a:pt x="45" y="364"/>
                      <a:pt x="45" y="364"/>
                    </a:cubicBezTo>
                    <a:cubicBezTo>
                      <a:pt x="20" y="364"/>
                      <a:pt x="0" y="344"/>
                      <a:pt x="0" y="31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9"/>
                      <a:pt x="20" y="0"/>
                      <a:pt x="45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211" y="0"/>
                      <a:pt x="231" y="19"/>
                      <a:pt x="231" y="44"/>
                    </a:cubicBezTo>
                    <a:cubicBezTo>
                      <a:pt x="231" y="319"/>
                      <a:pt x="231" y="319"/>
                      <a:pt x="231" y="319"/>
                    </a:cubicBezTo>
                    <a:cubicBezTo>
                      <a:pt x="231" y="344"/>
                      <a:pt x="211" y="364"/>
                      <a:pt x="186" y="3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Freeform 15">
                <a:extLst>
                  <a:ext uri="{FF2B5EF4-FFF2-40B4-BE49-F238E27FC236}">
                    <a16:creationId xmlns:a16="http://schemas.microsoft.com/office/drawing/2014/main" id="{968912FB-BE28-FD25-D4E6-1E4114AA7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7451" y="-4139958"/>
                <a:ext cx="682625" cy="3524250"/>
              </a:xfrm>
              <a:custGeom>
                <a:avLst/>
                <a:gdLst>
                  <a:gd name="T0" fmla="*/ 186 w 230"/>
                  <a:gd name="T1" fmla="*/ 1185 h 1185"/>
                  <a:gd name="T2" fmla="*/ 44 w 230"/>
                  <a:gd name="T3" fmla="*/ 1185 h 1185"/>
                  <a:gd name="T4" fmla="*/ 0 w 230"/>
                  <a:gd name="T5" fmla="*/ 1141 h 1185"/>
                  <a:gd name="T6" fmla="*/ 0 w 230"/>
                  <a:gd name="T7" fmla="*/ 47 h 1185"/>
                  <a:gd name="T8" fmla="*/ 47 w 230"/>
                  <a:gd name="T9" fmla="*/ 0 h 1185"/>
                  <a:gd name="T10" fmla="*/ 183 w 230"/>
                  <a:gd name="T11" fmla="*/ 0 h 1185"/>
                  <a:gd name="T12" fmla="*/ 230 w 230"/>
                  <a:gd name="T13" fmla="*/ 47 h 1185"/>
                  <a:gd name="T14" fmla="*/ 230 w 230"/>
                  <a:gd name="T15" fmla="*/ 1141 h 1185"/>
                  <a:gd name="T16" fmla="*/ 186 w 230"/>
                  <a:gd name="T17" fmla="*/ 1185 h 1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1185">
                    <a:moveTo>
                      <a:pt x="186" y="1185"/>
                    </a:moveTo>
                    <a:cubicBezTo>
                      <a:pt x="44" y="1185"/>
                      <a:pt x="44" y="1185"/>
                      <a:pt x="44" y="1185"/>
                    </a:cubicBezTo>
                    <a:cubicBezTo>
                      <a:pt x="20" y="1185"/>
                      <a:pt x="0" y="1166"/>
                      <a:pt x="0" y="1141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21"/>
                      <a:pt x="21" y="0"/>
                      <a:pt x="47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209" y="0"/>
                      <a:pt x="230" y="21"/>
                      <a:pt x="230" y="47"/>
                    </a:cubicBezTo>
                    <a:cubicBezTo>
                      <a:pt x="230" y="1141"/>
                      <a:pt x="230" y="1141"/>
                      <a:pt x="230" y="1141"/>
                    </a:cubicBezTo>
                    <a:cubicBezTo>
                      <a:pt x="230" y="1166"/>
                      <a:pt x="210" y="1185"/>
                      <a:pt x="186" y="11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 16">
                <a:extLst>
                  <a:ext uri="{FF2B5EF4-FFF2-40B4-BE49-F238E27FC236}">
                    <a16:creationId xmlns:a16="http://schemas.microsoft.com/office/drawing/2014/main" id="{2FFB516A-6886-13B7-3564-CEA39B4EF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951" y="-2133358"/>
                <a:ext cx="682625" cy="687388"/>
              </a:xfrm>
              <a:custGeom>
                <a:avLst/>
                <a:gdLst>
                  <a:gd name="T0" fmla="*/ 186 w 230"/>
                  <a:gd name="T1" fmla="*/ 231 h 231"/>
                  <a:gd name="T2" fmla="*/ 45 w 230"/>
                  <a:gd name="T3" fmla="*/ 231 h 231"/>
                  <a:gd name="T4" fmla="*/ 0 w 230"/>
                  <a:gd name="T5" fmla="*/ 186 h 231"/>
                  <a:gd name="T6" fmla="*/ 0 w 230"/>
                  <a:gd name="T7" fmla="*/ 45 h 231"/>
                  <a:gd name="T8" fmla="*/ 45 w 230"/>
                  <a:gd name="T9" fmla="*/ 0 h 231"/>
                  <a:gd name="T10" fmla="*/ 186 w 230"/>
                  <a:gd name="T11" fmla="*/ 0 h 231"/>
                  <a:gd name="T12" fmla="*/ 230 w 230"/>
                  <a:gd name="T13" fmla="*/ 45 h 231"/>
                  <a:gd name="T14" fmla="*/ 230 w 230"/>
                  <a:gd name="T15" fmla="*/ 186 h 231"/>
                  <a:gd name="T16" fmla="*/ 186 w 230"/>
                  <a:gd name="T17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231">
                    <a:moveTo>
                      <a:pt x="186" y="231"/>
                    </a:moveTo>
                    <a:cubicBezTo>
                      <a:pt x="45" y="231"/>
                      <a:pt x="45" y="231"/>
                      <a:pt x="45" y="231"/>
                    </a:cubicBezTo>
                    <a:cubicBezTo>
                      <a:pt x="20" y="231"/>
                      <a:pt x="0" y="211"/>
                      <a:pt x="0" y="18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211" y="0"/>
                      <a:pt x="230" y="20"/>
                      <a:pt x="230" y="45"/>
                    </a:cubicBezTo>
                    <a:cubicBezTo>
                      <a:pt x="230" y="186"/>
                      <a:pt x="230" y="186"/>
                      <a:pt x="230" y="186"/>
                    </a:cubicBezTo>
                    <a:cubicBezTo>
                      <a:pt x="230" y="211"/>
                      <a:pt x="211" y="231"/>
                      <a:pt x="186" y="2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7487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_Sla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 userDrawn="1"/>
        </p:nvCxnSpPr>
        <p:spPr>
          <a:xfrm>
            <a:off x="5302103" y="4497180"/>
            <a:ext cx="6449720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471823" y="626321"/>
            <a:ext cx="11280000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54401"/>
          </a:xfrm>
          <a:prstGeom prst="rect">
            <a:avLst/>
          </a:prstGeom>
          <a:gradFill>
            <a:gsLst>
              <a:gs pos="0">
                <a:srgbClr val="AF4651"/>
              </a:gs>
              <a:gs pos="50000">
                <a:srgbClr val="CE334B"/>
              </a:gs>
              <a:gs pos="100000">
                <a:srgbClr val="EE2046"/>
              </a:gs>
            </a:gsLst>
            <a:lin ang="2683065" scaled="1"/>
          </a:gradFill>
          <a:ln w="2762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263525">
              <a:defRPr lang="en-GB" sz="24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F0522C58-3B30-B43A-D5E4-F88310285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1345" y="6427676"/>
            <a:ext cx="6720000" cy="415084"/>
          </a:xfrm>
          <a:prstGeom prst="rect">
            <a:avLst/>
          </a:prstGeom>
        </p:spPr>
        <p:txBody>
          <a:bodyPr lIns="0" rIns="0" bIns="0" anchor="ctr"/>
          <a:lstStyle>
            <a:lvl1pPr>
              <a:defRPr sz="799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691683A-3C8D-5120-3A53-D59916024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301" y="6427676"/>
            <a:ext cx="277492" cy="415084"/>
          </a:xfrm>
          <a:prstGeom prst="rect">
            <a:avLst/>
          </a:prstGeom>
        </p:spPr>
        <p:txBody>
          <a:bodyPr lIns="0" rIns="0" bIns="0" anchor="ctr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19AB4E72-7858-48F1-A40D-12FF09E4BFB8}" type="slidenum">
              <a:rPr lang="en-GB" smtClean="0"/>
              <a:pPr/>
              <a:t>‹№›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458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7000" y="15206"/>
            <a:ext cx="8849695" cy="1325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B146059-C8EC-4A23-9566-198EBB66EF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53372" y="6174645"/>
            <a:ext cx="728334" cy="365125"/>
          </a:xfrm>
        </p:spPr>
        <p:txBody>
          <a:bodyPr/>
          <a:lstStyle>
            <a:lvl1pPr>
              <a:defRPr sz="1200" b="0">
                <a:latin typeface="+mn-lt"/>
              </a:defRPr>
            </a:lvl1pPr>
          </a:lstStyle>
          <a:p>
            <a:fld id="{FA7AC2D8-06A3-4F11-86E6-2FA928CDBC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40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287884" y="6232228"/>
            <a:ext cx="787400" cy="365125"/>
          </a:xfrm>
        </p:spPr>
        <p:txBody>
          <a:bodyPr/>
          <a:lstStyle>
            <a:lvl1pPr>
              <a:defRPr sz="12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FA7AC2D8-06A3-4F11-86E6-2FA928CDBC8A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3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6468" y="260649"/>
            <a:ext cx="11226800" cy="864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 b="1">
                <a:gradFill>
                  <a:gsLst>
                    <a:gs pos="0">
                      <a:srgbClr val="444A49"/>
                    </a:gs>
                    <a:gs pos="48000">
                      <a:srgbClr val="EE2551"/>
                    </a:gs>
                    <a:gs pos="100000">
                      <a:srgbClr val="ED1C29"/>
                    </a:gs>
                  </a:gsLst>
                  <a:lin ang="18900000" scaled="0"/>
                </a:gradFill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23096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287884" y="6237313"/>
            <a:ext cx="787400" cy="365125"/>
          </a:xfrm>
        </p:spPr>
        <p:txBody>
          <a:bodyPr/>
          <a:lstStyle>
            <a:lvl1pPr>
              <a:defRPr sz="12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FA7AC2D8-06A3-4F11-86E6-2FA928CDBC8A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3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6468" y="260649"/>
            <a:ext cx="11226800" cy="864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 b="1">
                <a:gradFill>
                  <a:gsLst>
                    <a:gs pos="0">
                      <a:srgbClr val="444A49"/>
                    </a:gs>
                    <a:gs pos="48000">
                      <a:srgbClr val="EE2551"/>
                    </a:gs>
                    <a:gs pos="100000">
                      <a:srgbClr val="ED1C29"/>
                    </a:gs>
                  </a:gsLst>
                  <a:lin ang="18900000" scaled="0"/>
                </a:gradFill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69040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79100" y="6026101"/>
            <a:ext cx="787400" cy="365125"/>
          </a:xfrm>
        </p:spPr>
        <p:txBody>
          <a:bodyPr/>
          <a:lstStyle/>
          <a:p>
            <a:fld id="{FA7AC2D8-06A3-4F11-86E6-2FA928CDBC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7000" y="-27384"/>
            <a:ext cx="112268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3815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7BC3-C668-4F9E-BF2F-CD17D418DB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C2D8-06A3-4F11-86E6-2FA928CDBC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251303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2B7E-2A0E-47C7-8FE4-623D2B5E4F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9143" y="6230372"/>
            <a:ext cx="512282" cy="294972"/>
          </a:xfrm>
        </p:spPr>
        <p:txBody>
          <a:bodyPr/>
          <a:lstStyle>
            <a:lvl1pPr>
              <a:defRPr sz="1100" b="0"/>
            </a:lvl1pPr>
          </a:lstStyle>
          <a:p>
            <a:fld id="{FA7AC2D8-06A3-4F11-86E6-2FA928CDBC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67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2279" y="17105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279" y="45903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B083-4540-4679-90A1-E786720B80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C2D8-06A3-4F11-86E6-2FA928CDBC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884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83ED-CFE0-49CD-A578-CDC7EF1BDF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C2D8-06A3-4F11-86E6-2FA928CDBC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8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15206"/>
            <a:ext cx="11139488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217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217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62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629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5C9C-D449-41A5-9534-4229DDBEC4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C2D8-06A3-4F11-86E6-2FA928CDBC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0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 descr="Изображение выглядит как текст, корзина, Магазин у дома, Розничная торговля&#10;&#10;Автоматически созданное описание">
            <a:extLst>
              <a:ext uri="{FF2B5EF4-FFF2-40B4-BE49-F238E27FC236}">
                <a16:creationId xmlns:a16="http://schemas.microsoft.com/office/drawing/2014/main" id="{BAB16F91-D9FC-6489-0CEB-AA05EFF08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9" b="24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22EB7A-6925-B885-E220-73F40BCD29F9}"/>
              </a:ext>
            </a:extLst>
          </p:cNvPr>
          <p:cNvSpPr/>
          <p:nvPr userDrawn="1"/>
        </p:nvSpPr>
        <p:spPr>
          <a:xfrm>
            <a:off x="0" y="301"/>
            <a:ext cx="12192000" cy="6857650"/>
          </a:xfrm>
          <a:prstGeom prst="rect">
            <a:avLst/>
          </a:prstGeom>
          <a:solidFill>
            <a:schemeClr val="bg1">
              <a:lumMod val="95000"/>
              <a:alpha val="72000"/>
            </a:schemeClr>
          </a:solidFill>
          <a:ln w="952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614" tIns="121807" rIns="243614" bIns="1218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332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96305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EA5A2-DEB8-4E27-9C43-246851AACD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C2D8-06A3-4F11-86E6-2FA928CDBC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7000" y="15206"/>
            <a:ext cx="112268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13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0217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82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217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0B1C-5C2D-4A2C-AC6A-D4E5419B58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C2D8-06A3-4F11-86E6-2FA928CDBC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87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0217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828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217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E17D-339D-46AD-A778-F60CA19F33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C2D8-06A3-4F11-86E6-2FA928CDBC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577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68CB-385D-425A-9E08-2B05BF986D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C2D8-06A3-4F11-86E6-2FA928CDBC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820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1A89-5F16-4F6D-A4EB-EA0D337168C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C2D8-06A3-4F11-86E6-2FA928CDBC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513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EA5A2-DEB8-4E27-9C43-246851AACD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C2D8-06A3-4F11-86E6-2FA928CDBC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7000" y="15206"/>
            <a:ext cx="112268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7147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1BF545-12D3-4C51-B6A4-F6572E182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BFD4-25A4-43DA-9CB7-3EF9EA398AB7}" type="datetimeFigureOut">
              <a:rPr lang="ru-RU" smtClean="0"/>
              <a:t>16.07.2024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9CA6F01-8133-48C6-A810-3B56E7D7A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2BF3E6-B1FC-4504-9C51-88555AA2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445-D968-4020-8EAF-E99897F17679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78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51FB7AE-E38B-6C15-B1C5-276F10552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1345" y="6427676"/>
            <a:ext cx="6720000" cy="415084"/>
          </a:xfrm>
          <a:prstGeom prst="rect">
            <a:avLst/>
          </a:prstGeom>
        </p:spPr>
        <p:txBody>
          <a:bodyPr lIns="0" rIns="0" bIns="0" anchor="ctr"/>
          <a:lstStyle>
            <a:lvl1pPr>
              <a:defRPr sz="799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pt-BR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33D9A698-6A1A-7435-B884-DC3F2C1CB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301" y="6427676"/>
            <a:ext cx="277492" cy="415084"/>
          </a:xfrm>
          <a:prstGeom prst="rect">
            <a:avLst/>
          </a:prstGeom>
        </p:spPr>
        <p:txBody>
          <a:bodyPr lIns="0" rIns="0" bIns="0" anchor="ctr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19AB4E72-7858-48F1-A40D-12FF09E4BFB8}" type="slidenum">
              <a:rPr lang="en-GB" smtClean="0"/>
              <a:pPr/>
              <a:t>‹№›</a:t>
            </a:fld>
            <a:endParaRPr lang="en-GB" dirty="0"/>
          </a:p>
        </p:txBody>
      </p:sp>
      <p:pic>
        <p:nvPicPr>
          <p:cNvPr id="2" name="Picture 2" descr="АШАН Кривой Рог | Ашан Украина">
            <a:extLst>
              <a:ext uri="{FF2B5EF4-FFF2-40B4-BE49-F238E27FC236}">
                <a16:creationId xmlns:a16="http://schemas.microsoft.com/office/drawing/2014/main" id="{2723DBB8-DA23-9DF0-9B0E-6B7E054289C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7"/>
          <a:stretch/>
        </p:blipFill>
        <p:spPr bwMode="auto">
          <a:xfrm>
            <a:off x="-1" y="15240"/>
            <a:ext cx="121932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5">
            <a:extLst>
              <a:ext uri="{FF2B5EF4-FFF2-40B4-BE49-F238E27FC236}">
                <a16:creationId xmlns:a16="http://schemas.microsoft.com/office/drawing/2014/main" id="{86DF89AC-5A48-8193-2D65-A4E064A1E154}"/>
              </a:ext>
            </a:extLst>
          </p:cNvPr>
          <p:cNvSpPr/>
          <p:nvPr userDrawn="1"/>
        </p:nvSpPr>
        <p:spPr>
          <a:xfrm>
            <a:off x="0" y="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775" tIns="60888" rIns="121775" bIns="608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17747"/>
            <a:endParaRPr lang="en-GB" sz="2131" dirty="0">
              <a:solidFill>
                <a:prstClr val="white"/>
              </a:solidFill>
            </a:endParaRPr>
          </a:p>
        </p:txBody>
      </p:sp>
      <p:pic>
        <p:nvPicPr>
          <p:cNvPr id="9" name="Picture 8" descr="4Service Group">
            <a:extLst>
              <a:ext uri="{FF2B5EF4-FFF2-40B4-BE49-F238E27FC236}">
                <a16:creationId xmlns:a16="http://schemas.microsoft.com/office/drawing/2014/main" id="{8E8D0C01-5510-A096-C9FC-C72021C47A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7" y="5941367"/>
            <a:ext cx="1337349" cy="4863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564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51FB7AE-E38B-6C15-B1C5-276F10552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1345" y="6427676"/>
            <a:ext cx="6720000" cy="415084"/>
          </a:xfrm>
          <a:prstGeom prst="rect">
            <a:avLst/>
          </a:prstGeom>
        </p:spPr>
        <p:txBody>
          <a:bodyPr lIns="0" rIns="0" bIns="0" anchor="ctr"/>
          <a:lstStyle>
            <a:lvl1pPr>
              <a:defRPr sz="799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pt-BR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33D9A698-6A1A-7435-B884-DC3F2C1CB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301" y="6427676"/>
            <a:ext cx="277492" cy="415084"/>
          </a:xfrm>
          <a:prstGeom prst="rect">
            <a:avLst/>
          </a:prstGeom>
        </p:spPr>
        <p:txBody>
          <a:bodyPr lIns="0" rIns="0" bIns="0" anchor="ctr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19AB4E72-7858-48F1-A40D-12FF09E4BFB8}" type="slidenum">
              <a:rPr lang="en-GB" smtClean="0"/>
              <a:pPr/>
              <a:t>‹№›</a:t>
            </a:fld>
            <a:endParaRPr lang="en-GB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BCD726-30DF-0DA1-21FE-84B29577B3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7"/>
          <a:stretch/>
        </p:blipFill>
        <p:spPr>
          <a:xfrm>
            <a:off x="0" y="7620"/>
            <a:ext cx="12193200" cy="6842760"/>
          </a:xfrm>
          <a:prstGeom prst="rect">
            <a:avLst/>
          </a:prstGeom>
        </p:spPr>
      </p:pic>
      <p:sp>
        <p:nvSpPr>
          <p:cNvPr id="14" name="Rectangle 35">
            <a:extLst>
              <a:ext uri="{FF2B5EF4-FFF2-40B4-BE49-F238E27FC236}">
                <a16:creationId xmlns:a16="http://schemas.microsoft.com/office/drawing/2014/main" id="{7E4496A9-0550-114C-569E-672390A346B5}"/>
              </a:ext>
            </a:extLst>
          </p:cNvPr>
          <p:cNvSpPr/>
          <p:nvPr userDrawn="1"/>
        </p:nvSpPr>
        <p:spPr>
          <a:xfrm>
            <a:off x="0" y="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775" tIns="60888" rIns="121775" bIns="608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17747"/>
            <a:endParaRPr lang="en-GB" sz="2131" dirty="0">
              <a:solidFill>
                <a:prstClr val="white"/>
              </a:solidFill>
            </a:endParaRPr>
          </a:p>
        </p:txBody>
      </p:sp>
      <p:pic>
        <p:nvPicPr>
          <p:cNvPr id="15" name="Picture 8" descr="4Service Group">
            <a:extLst>
              <a:ext uri="{FF2B5EF4-FFF2-40B4-BE49-F238E27FC236}">
                <a16:creationId xmlns:a16="http://schemas.microsoft.com/office/drawing/2014/main" id="{2994C72C-28E3-BCB3-D2F7-F44E538C67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7" y="5941367"/>
            <a:ext cx="1337349" cy="4863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240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51FB7AE-E38B-6C15-B1C5-276F10552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1345" y="6427676"/>
            <a:ext cx="6720000" cy="415084"/>
          </a:xfrm>
          <a:prstGeom prst="rect">
            <a:avLst/>
          </a:prstGeom>
        </p:spPr>
        <p:txBody>
          <a:bodyPr lIns="0" rIns="0" bIns="0" anchor="ctr"/>
          <a:lstStyle>
            <a:lvl1pPr>
              <a:defRPr sz="799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pt-BR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33D9A698-6A1A-7435-B884-DC3F2C1CB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301" y="6427676"/>
            <a:ext cx="277492" cy="415084"/>
          </a:xfrm>
          <a:prstGeom prst="rect">
            <a:avLst/>
          </a:prstGeom>
        </p:spPr>
        <p:txBody>
          <a:bodyPr lIns="0" rIns="0" bIns="0" anchor="ctr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19AB4E72-7858-48F1-A40D-12FF09E4BFB8}" type="slidenum">
              <a:rPr lang="en-GB" smtClean="0"/>
              <a:pPr/>
              <a:t>‹№›</a:t>
            </a:fld>
            <a:endParaRPr lang="en-GB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17C6A3-FC38-0A19-FFAC-5DB76DF70A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7"/>
          <a:stretch/>
        </p:blipFill>
        <p:spPr>
          <a:xfrm>
            <a:off x="0" y="7620"/>
            <a:ext cx="12193200" cy="6842760"/>
          </a:xfrm>
          <a:prstGeom prst="rect">
            <a:avLst/>
          </a:prstGeom>
        </p:spPr>
      </p:pic>
      <p:sp>
        <p:nvSpPr>
          <p:cNvPr id="13" name="Rectangle 35">
            <a:extLst>
              <a:ext uri="{FF2B5EF4-FFF2-40B4-BE49-F238E27FC236}">
                <a16:creationId xmlns:a16="http://schemas.microsoft.com/office/drawing/2014/main" id="{49F169AE-DEDA-00FA-E168-7DD9B596C28A}"/>
              </a:ext>
            </a:extLst>
          </p:cNvPr>
          <p:cNvSpPr/>
          <p:nvPr userDrawn="1"/>
        </p:nvSpPr>
        <p:spPr>
          <a:xfrm>
            <a:off x="0" y="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775" tIns="60888" rIns="121775" bIns="608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17747"/>
            <a:endParaRPr lang="en-GB" sz="2131" dirty="0">
              <a:solidFill>
                <a:prstClr val="white"/>
              </a:solidFill>
            </a:endParaRPr>
          </a:p>
        </p:txBody>
      </p:sp>
      <p:pic>
        <p:nvPicPr>
          <p:cNvPr id="14" name="Picture 8" descr="4Service Group">
            <a:extLst>
              <a:ext uri="{FF2B5EF4-FFF2-40B4-BE49-F238E27FC236}">
                <a16:creationId xmlns:a16="http://schemas.microsoft.com/office/drawing/2014/main" id="{F831A2DF-1802-96F8-E30E-99ABF4B53F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7" y="5941367"/>
            <a:ext cx="1337349" cy="4863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713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51FB7AE-E38B-6C15-B1C5-276F10552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1345" y="6427676"/>
            <a:ext cx="6720000" cy="415084"/>
          </a:xfrm>
          <a:prstGeom prst="rect">
            <a:avLst/>
          </a:prstGeom>
        </p:spPr>
        <p:txBody>
          <a:bodyPr lIns="0" rIns="0" bIns="0" anchor="ctr"/>
          <a:lstStyle>
            <a:lvl1pPr>
              <a:defRPr sz="799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pt-BR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33D9A698-6A1A-7435-B884-DC3F2C1CB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301" y="6427676"/>
            <a:ext cx="277492" cy="415084"/>
          </a:xfrm>
          <a:prstGeom prst="rect">
            <a:avLst/>
          </a:prstGeom>
        </p:spPr>
        <p:txBody>
          <a:bodyPr lIns="0" rIns="0" bIns="0" anchor="ctr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19AB4E72-7858-48F1-A40D-12FF09E4BFB8}" type="slidenum">
              <a:rPr lang="en-GB" smtClean="0"/>
              <a:pPr/>
              <a:t>‹№›</a:t>
            </a:fld>
            <a:endParaRPr lang="en-GB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C4185C-5C53-3192-1A00-4B0AD02591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8"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9" name="Rectangle 35">
            <a:extLst>
              <a:ext uri="{FF2B5EF4-FFF2-40B4-BE49-F238E27FC236}">
                <a16:creationId xmlns:a16="http://schemas.microsoft.com/office/drawing/2014/main" id="{CC35E657-A47C-C093-3687-B627E8AA29B5}"/>
              </a:ext>
            </a:extLst>
          </p:cNvPr>
          <p:cNvSpPr/>
          <p:nvPr userDrawn="1"/>
        </p:nvSpPr>
        <p:spPr>
          <a:xfrm>
            <a:off x="0" y="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775" tIns="60888" rIns="121775" bIns="608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17747"/>
            <a:endParaRPr lang="en-GB" sz="2131" dirty="0">
              <a:solidFill>
                <a:prstClr val="white"/>
              </a:solidFill>
            </a:endParaRPr>
          </a:p>
        </p:txBody>
      </p:sp>
      <p:pic>
        <p:nvPicPr>
          <p:cNvPr id="10" name="Picture 8" descr="4Service Group">
            <a:extLst>
              <a:ext uri="{FF2B5EF4-FFF2-40B4-BE49-F238E27FC236}">
                <a16:creationId xmlns:a16="http://schemas.microsoft.com/office/drawing/2014/main" id="{846F5B2C-FA55-56F3-2A3A-6D6361C35E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7" y="5941367"/>
            <a:ext cx="1337349" cy="4863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406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51FB7AE-E38B-6C15-B1C5-276F10552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1345" y="6427676"/>
            <a:ext cx="6720000" cy="415084"/>
          </a:xfrm>
          <a:prstGeom prst="rect">
            <a:avLst/>
          </a:prstGeom>
        </p:spPr>
        <p:txBody>
          <a:bodyPr lIns="0" rIns="0" bIns="0" anchor="ctr"/>
          <a:lstStyle>
            <a:lvl1pPr>
              <a:defRPr sz="799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pt-BR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33D9A698-6A1A-7435-B884-DC3F2C1CB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301" y="6427676"/>
            <a:ext cx="277492" cy="415084"/>
          </a:xfrm>
          <a:prstGeom prst="rect">
            <a:avLst/>
          </a:prstGeom>
        </p:spPr>
        <p:txBody>
          <a:bodyPr lIns="0" rIns="0" bIns="0" anchor="ctr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19AB4E72-7858-48F1-A40D-12FF09E4BFB8}" type="slidenum">
              <a:rPr lang="en-GB" smtClean="0"/>
              <a:pPr/>
              <a:t>‹№›</a:t>
            </a:fld>
            <a:endParaRPr lang="en-GB" dirty="0"/>
          </a:p>
        </p:txBody>
      </p:sp>
      <p:pic>
        <p:nvPicPr>
          <p:cNvPr id="2050" name="Picture 2" descr="Мегафон синього кольору, що виділяється з натовпу стокове фото">
            <a:extLst>
              <a:ext uri="{FF2B5EF4-FFF2-40B4-BE49-F238E27FC236}">
                <a16:creationId xmlns:a16="http://schemas.microsoft.com/office/drawing/2014/main" id="{3F4A4990-9DC8-109C-AD9A-38F2D24C71A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7"/>
          <a:stretch/>
        </p:blipFill>
        <p:spPr bwMode="auto">
          <a:xfrm>
            <a:off x="-1200" y="15240"/>
            <a:ext cx="121932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5">
            <a:extLst>
              <a:ext uri="{FF2B5EF4-FFF2-40B4-BE49-F238E27FC236}">
                <a16:creationId xmlns:a16="http://schemas.microsoft.com/office/drawing/2014/main" id="{10ECBA26-BC42-5E27-623D-A741B7898925}"/>
              </a:ext>
            </a:extLst>
          </p:cNvPr>
          <p:cNvSpPr/>
          <p:nvPr userDrawn="1"/>
        </p:nvSpPr>
        <p:spPr>
          <a:xfrm>
            <a:off x="0" y="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775" tIns="60888" rIns="121775" bIns="608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17747"/>
            <a:endParaRPr lang="en-GB" sz="2131" dirty="0">
              <a:solidFill>
                <a:prstClr val="white"/>
              </a:solidFill>
            </a:endParaRPr>
          </a:p>
        </p:txBody>
      </p:sp>
      <p:pic>
        <p:nvPicPr>
          <p:cNvPr id="4" name="Picture 8" descr="4Service Group">
            <a:extLst>
              <a:ext uri="{FF2B5EF4-FFF2-40B4-BE49-F238E27FC236}">
                <a16:creationId xmlns:a16="http://schemas.microsoft.com/office/drawing/2014/main" id="{07A0464C-5861-0591-8266-0AEF797367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7" y="5941367"/>
            <a:ext cx="1337349" cy="4863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302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51FB7AE-E38B-6C15-B1C5-276F10552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1345" y="6427676"/>
            <a:ext cx="6720000" cy="415084"/>
          </a:xfrm>
          <a:prstGeom prst="rect">
            <a:avLst/>
          </a:prstGeom>
        </p:spPr>
        <p:txBody>
          <a:bodyPr lIns="0" rIns="0" bIns="0" anchor="ctr"/>
          <a:lstStyle>
            <a:lvl1pPr>
              <a:defRPr sz="799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pt-BR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33D9A698-6A1A-7435-B884-DC3F2C1CB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301" y="6427676"/>
            <a:ext cx="277492" cy="415084"/>
          </a:xfrm>
          <a:prstGeom prst="rect">
            <a:avLst/>
          </a:prstGeom>
        </p:spPr>
        <p:txBody>
          <a:bodyPr lIns="0" rIns="0" bIns="0" anchor="ctr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19AB4E72-7858-48F1-A40D-12FF09E4BFB8}" type="slidenum">
              <a:rPr lang="en-GB" smtClean="0"/>
              <a:pPr/>
              <a:t>‹№›</a:t>
            </a:fld>
            <a:endParaRPr lang="en-GB" dirty="0"/>
          </a:p>
        </p:txBody>
      </p:sp>
      <p:pic>
        <p:nvPicPr>
          <p:cNvPr id="3074" name="Picture 2" descr="стокові фото, фото роялті-фрі та зображення на тему нпс на кубиках на тлі ємності з грошима - loyal supermarket">
            <a:extLst>
              <a:ext uri="{FF2B5EF4-FFF2-40B4-BE49-F238E27FC236}">
                <a16:creationId xmlns:a16="http://schemas.microsoft.com/office/drawing/2014/main" id="{A12CABA9-D503-CCB2-993B-70D1E47777B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1"/>
          <a:stretch/>
        </p:blipFill>
        <p:spPr bwMode="auto">
          <a:xfrm>
            <a:off x="-1200" y="-14514"/>
            <a:ext cx="12193200" cy="687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5">
            <a:extLst>
              <a:ext uri="{FF2B5EF4-FFF2-40B4-BE49-F238E27FC236}">
                <a16:creationId xmlns:a16="http://schemas.microsoft.com/office/drawing/2014/main" id="{C6BB1E49-634E-A6F8-31C8-11603BB7E638}"/>
              </a:ext>
            </a:extLst>
          </p:cNvPr>
          <p:cNvSpPr/>
          <p:nvPr userDrawn="1"/>
        </p:nvSpPr>
        <p:spPr>
          <a:xfrm>
            <a:off x="0" y="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775" tIns="60888" rIns="121775" bIns="608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17747"/>
            <a:endParaRPr lang="en-GB" sz="2131" dirty="0">
              <a:solidFill>
                <a:prstClr val="white"/>
              </a:solidFill>
            </a:endParaRPr>
          </a:p>
        </p:txBody>
      </p:sp>
      <p:pic>
        <p:nvPicPr>
          <p:cNvPr id="5" name="Picture 8" descr="4Service Group">
            <a:extLst>
              <a:ext uri="{FF2B5EF4-FFF2-40B4-BE49-F238E27FC236}">
                <a16:creationId xmlns:a16="http://schemas.microsoft.com/office/drawing/2014/main" id="{5BB11B23-C0F0-2491-617F-6A5F4DB14B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7" y="5941367"/>
            <a:ext cx="1337349" cy="4863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28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961345" y="6427676"/>
            <a:ext cx="6720000" cy="415084"/>
          </a:xfrm>
          <a:prstGeom prst="rect">
            <a:avLst/>
          </a:prstGeom>
        </p:spPr>
        <p:txBody>
          <a:bodyPr lIns="0" rIns="0" bIns="0" anchor="ctr"/>
          <a:lstStyle>
            <a:lvl1pPr>
              <a:defRPr sz="799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pt-BR" dirty="0"/>
          </a:p>
        </p:txBody>
      </p:sp>
      <p:sp>
        <p:nvSpPr>
          <p:cNvPr id="2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457301" y="6427676"/>
            <a:ext cx="277492" cy="415084"/>
          </a:xfrm>
          <a:prstGeom prst="rect">
            <a:avLst/>
          </a:prstGeom>
        </p:spPr>
        <p:txBody>
          <a:bodyPr lIns="0" rIns="0" bIns="0" anchor="ctr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19AB4E72-7858-48F1-A40D-12FF09E4BFB8}" type="slidenum">
              <a:rPr lang="en-GB" smtClean="0"/>
              <a:pPr/>
              <a:t>‹№›</a:t>
            </a:fld>
            <a:endParaRPr lang="en-GB" dirty="0"/>
          </a:p>
        </p:txBody>
      </p:sp>
      <p:cxnSp>
        <p:nvCxnSpPr>
          <p:cNvPr id="10" name="Straight Connector 8"/>
          <p:cNvCxnSpPr>
            <a:cxnSpLocks/>
          </p:cNvCxnSpPr>
          <p:nvPr/>
        </p:nvCxnSpPr>
        <p:spPr>
          <a:xfrm>
            <a:off x="456600" y="6388906"/>
            <a:ext cx="11278800" cy="0"/>
          </a:xfrm>
          <a:prstGeom prst="line">
            <a:avLst/>
          </a:prstGeom>
          <a:gradFill>
            <a:gsLst>
              <a:gs pos="0">
                <a:srgbClr val="AF4651"/>
              </a:gs>
              <a:gs pos="50000">
                <a:srgbClr val="CE334B"/>
              </a:gs>
              <a:gs pos="100000">
                <a:srgbClr val="EE2046"/>
              </a:gs>
            </a:gsLst>
            <a:lin ang="2683065" scaled="1"/>
          </a:gradFill>
          <a:ln w="28575" cap="flat">
            <a:solidFill>
              <a:srgbClr val="D72E4A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" name="Группа 4">
            <a:extLst>
              <a:ext uri="{FF2B5EF4-FFF2-40B4-BE49-F238E27FC236}">
                <a16:creationId xmlns:a16="http://schemas.microsoft.com/office/drawing/2014/main" id="{F41306EF-48FC-AADD-0FE3-C8BF305A194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6600" y="6418577"/>
            <a:ext cx="1165060" cy="411721"/>
            <a:chOff x="6538913" y="2454002"/>
            <a:chExt cx="4466794" cy="1578522"/>
          </a:xfrm>
        </p:grpSpPr>
        <p:grpSp>
          <p:nvGrpSpPr>
            <p:cNvPr id="4" name="Группа 5">
              <a:extLst>
                <a:ext uri="{FF2B5EF4-FFF2-40B4-BE49-F238E27FC236}">
                  <a16:creationId xmlns:a16="http://schemas.microsoft.com/office/drawing/2014/main" id="{29A9C8FE-DFFD-92DF-86B2-3D15E4F4A048}"/>
                </a:ext>
              </a:extLst>
            </p:cNvPr>
            <p:cNvGrpSpPr/>
            <p:nvPr/>
          </p:nvGrpSpPr>
          <p:grpSpPr>
            <a:xfrm>
              <a:off x="8076196" y="3009329"/>
              <a:ext cx="2929511" cy="666251"/>
              <a:chOff x="5389913" y="2296372"/>
              <a:chExt cx="2936040" cy="667736"/>
            </a:xfrm>
            <a:solidFill>
              <a:sysClr val="window" lastClr="FFFFFF"/>
            </a:solidFill>
          </p:grpSpPr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D9CD4655-090F-327D-6155-904557E1D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9913" y="2296372"/>
                <a:ext cx="466774" cy="640656"/>
              </a:xfrm>
              <a:custGeom>
                <a:avLst/>
                <a:gdLst>
                  <a:gd name="T0" fmla="*/ 175 w 350"/>
                  <a:gd name="T1" fmla="*/ 480 h 480"/>
                  <a:gd name="T2" fmla="*/ 18 w 350"/>
                  <a:gd name="T3" fmla="*/ 401 h 480"/>
                  <a:gd name="T4" fmla="*/ 23 w 350"/>
                  <a:gd name="T5" fmla="*/ 337 h 480"/>
                  <a:gd name="T6" fmla="*/ 81 w 350"/>
                  <a:gd name="T7" fmla="*/ 354 h 480"/>
                  <a:gd name="T8" fmla="*/ 211 w 350"/>
                  <a:gd name="T9" fmla="*/ 393 h 480"/>
                  <a:gd name="T10" fmla="*/ 256 w 350"/>
                  <a:gd name="T11" fmla="*/ 336 h 480"/>
                  <a:gd name="T12" fmla="*/ 209 w 350"/>
                  <a:gd name="T13" fmla="*/ 288 h 480"/>
                  <a:gd name="T14" fmla="*/ 103 w 350"/>
                  <a:gd name="T15" fmla="*/ 257 h 480"/>
                  <a:gd name="T16" fmla="*/ 17 w 350"/>
                  <a:gd name="T17" fmla="*/ 127 h 480"/>
                  <a:gd name="T18" fmla="*/ 139 w 350"/>
                  <a:gd name="T19" fmla="*/ 8 h 480"/>
                  <a:gd name="T20" fmla="*/ 293 w 350"/>
                  <a:gd name="T21" fmla="*/ 50 h 480"/>
                  <a:gd name="T22" fmla="*/ 314 w 350"/>
                  <a:gd name="T23" fmla="*/ 89 h 480"/>
                  <a:gd name="T24" fmla="*/ 294 w 350"/>
                  <a:gd name="T25" fmla="*/ 120 h 480"/>
                  <a:gd name="T26" fmla="*/ 252 w 350"/>
                  <a:gd name="T27" fmla="*/ 111 h 480"/>
                  <a:gd name="T28" fmla="*/ 140 w 350"/>
                  <a:gd name="T29" fmla="*/ 89 h 480"/>
                  <a:gd name="T30" fmla="*/ 97 w 350"/>
                  <a:gd name="T31" fmla="*/ 138 h 480"/>
                  <a:gd name="T32" fmla="*/ 138 w 350"/>
                  <a:gd name="T33" fmla="*/ 187 h 480"/>
                  <a:gd name="T34" fmla="*/ 230 w 350"/>
                  <a:gd name="T35" fmla="*/ 213 h 480"/>
                  <a:gd name="T36" fmla="*/ 331 w 350"/>
                  <a:gd name="T37" fmla="*/ 303 h 480"/>
                  <a:gd name="T38" fmla="*/ 216 w 350"/>
                  <a:gd name="T39" fmla="*/ 474 h 480"/>
                  <a:gd name="T40" fmla="*/ 175 w 350"/>
                  <a:gd name="T41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0" h="480">
                    <a:moveTo>
                      <a:pt x="175" y="480"/>
                    </a:moveTo>
                    <a:cubicBezTo>
                      <a:pt x="108" y="476"/>
                      <a:pt x="55" y="454"/>
                      <a:pt x="18" y="401"/>
                    </a:cubicBezTo>
                    <a:cubicBezTo>
                      <a:pt x="0" y="374"/>
                      <a:pt x="2" y="351"/>
                      <a:pt x="23" y="337"/>
                    </a:cubicBezTo>
                    <a:cubicBezTo>
                      <a:pt x="43" y="322"/>
                      <a:pt x="58" y="327"/>
                      <a:pt x="81" y="354"/>
                    </a:cubicBezTo>
                    <a:cubicBezTo>
                      <a:pt x="118" y="397"/>
                      <a:pt x="163" y="410"/>
                      <a:pt x="211" y="393"/>
                    </a:cubicBezTo>
                    <a:cubicBezTo>
                      <a:pt x="238" y="383"/>
                      <a:pt x="257" y="367"/>
                      <a:pt x="256" y="336"/>
                    </a:cubicBezTo>
                    <a:cubicBezTo>
                      <a:pt x="255" y="306"/>
                      <a:pt x="233" y="295"/>
                      <a:pt x="209" y="288"/>
                    </a:cubicBezTo>
                    <a:cubicBezTo>
                      <a:pt x="174" y="277"/>
                      <a:pt x="137" y="271"/>
                      <a:pt x="103" y="257"/>
                    </a:cubicBezTo>
                    <a:cubicBezTo>
                      <a:pt x="40" y="231"/>
                      <a:pt x="9" y="182"/>
                      <a:pt x="17" y="127"/>
                    </a:cubicBezTo>
                    <a:cubicBezTo>
                      <a:pt x="26" y="67"/>
                      <a:pt x="76" y="17"/>
                      <a:pt x="139" y="8"/>
                    </a:cubicBezTo>
                    <a:cubicBezTo>
                      <a:pt x="197" y="0"/>
                      <a:pt x="250" y="8"/>
                      <a:pt x="293" y="50"/>
                    </a:cubicBezTo>
                    <a:cubicBezTo>
                      <a:pt x="304" y="60"/>
                      <a:pt x="313" y="76"/>
                      <a:pt x="314" y="89"/>
                    </a:cubicBezTo>
                    <a:cubicBezTo>
                      <a:pt x="315" y="99"/>
                      <a:pt x="303" y="117"/>
                      <a:pt x="294" y="120"/>
                    </a:cubicBezTo>
                    <a:cubicBezTo>
                      <a:pt x="281" y="123"/>
                      <a:pt x="263" y="119"/>
                      <a:pt x="252" y="111"/>
                    </a:cubicBezTo>
                    <a:cubicBezTo>
                      <a:pt x="217" y="86"/>
                      <a:pt x="181" y="76"/>
                      <a:pt x="140" y="89"/>
                    </a:cubicBezTo>
                    <a:cubicBezTo>
                      <a:pt x="117" y="97"/>
                      <a:pt x="99" y="111"/>
                      <a:pt x="97" y="138"/>
                    </a:cubicBezTo>
                    <a:cubicBezTo>
                      <a:pt x="95" y="167"/>
                      <a:pt x="114" y="180"/>
                      <a:pt x="138" y="187"/>
                    </a:cubicBezTo>
                    <a:cubicBezTo>
                      <a:pt x="168" y="197"/>
                      <a:pt x="200" y="202"/>
                      <a:pt x="230" y="213"/>
                    </a:cubicBezTo>
                    <a:cubicBezTo>
                      <a:pt x="276" y="228"/>
                      <a:pt x="318" y="251"/>
                      <a:pt x="331" y="303"/>
                    </a:cubicBezTo>
                    <a:cubicBezTo>
                      <a:pt x="350" y="380"/>
                      <a:pt x="298" y="456"/>
                      <a:pt x="216" y="474"/>
                    </a:cubicBezTo>
                    <a:cubicBezTo>
                      <a:pt x="201" y="477"/>
                      <a:pt x="186" y="478"/>
                      <a:pt x="175" y="48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5DAA2E85-744B-5C2E-2602-BEFDA75217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68801" y="2451013"/>
                <a:ext cx="481739" cy="510244"/>
              </a:xfrm>
              <a:custGeom>
                <a:avLst/>
                <a:gdLst>
                  <a:gd name="T0" fmla="*/ 100 w 361"/>
                  <a:gd name="T1" fmla="*/ 224 h 382"/>
                  <a:gd name="T2" fmla="*/ 232 w 361"/>
                  <a:gd name="T3" fmla="*/ 275 h 382"/>
                  <a:gd name="T4" fmla="*/ 289 w 361"/>
                  <a:gd name="T5" fmla="*/ 291 h 382"/>
                  <a:gd name="T6" fmla="*/ 266 w 361"/>
                  <a:gd name="T7" fmla="*/ 346 h 382"/>
                  <a:gd name="T8" fmla="*/ 256 w 361"/>
                  <a:gd name="T9" fmla="*/ 351 h 382"/>
                  <a:gd name="T10" fmla="*/ 38 w 361"/>
                  <a:gd name="T11" fmla="*/ 281 h 382"/>
                  <a:gd name="T12" fmla="*/ 48 w 361"/>
                  <a:gd name="T13" fmla="*/ 82 h 382"/>
                  <a:gd name="T14" fmla="*/ 241 w 361"/>
                  <a:gd name="T15" fmla="*/ 24 h 382"/>
                  <a:gd name="T16" fmla="*/ 361 w 361"/>
                  <a:gd name="T17" fmla="*/ 183 h 382"/>
                  <a:gd name="T18" fmla="*/ 318 w 361"/>
                  <a:gd name="T19" fmla="*/ 224 h 382"/>
                  <a:gd name="T20" fmla="*/ 211 w 361"/>
                  <a:gd name="T21" fmla="*/ 224 h 382"/>
                  <a:gd name="T22" fmla="*/ 100 w 361"/>
                  <a:gd name="T23" fmla="*/ 224 h 382"/>
                  <a:gd name="T24" fmla="*/ 102 w 361"/>
                  <a:gd name="T25" fmla="*/ 157 h 382"/>
                  <a:gd name="T26" fmla="*/ 276 w 361"/>
                  <a:gd name="T27" fmla="*/ 157 h 382"/>
                  <a:gd name="T28" fmla="*/ 182 w 361"/>
                  <a:gd name="T29" fmla="*/ 90 h 382"/>
                  <a:gd name="T30" fmla="*/ 102 w 361"/>
                  <a:gd name="T31" fmla="*/ 157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1" h="382">
                    <a:moveTo>
                      <a:pt x="100" y="224"/>
                    </a:moveTo>
                    <a:cubicBezTo>
                      <a:pt x="127" y="282"/>
                      <a:pt x="175" y="299"/>
                      <a:pt x="232" y="275"/>
                    </a:cubicBezTo>
                    <a:cubicBezTo>
                      <a:pt x="260" y="264"/>
                      <a:pt x="278" y="269"/>
                      <a:pt x="289" y="291"/>
                    </a:cubicBezTo>
                    <a:cubicBezTo>
                      <a:pt x="299" y="312"/>
                      <a:pt x="291" y="332"/>
                      <a:pt x="266" y="346"/>
                    </a:cubicBezTo>
                    <a:cubicBezTo>
                      <a:pt x="263" y="348"/>
                      <a:pt x="259" y="349"/>
                      <a:pt x="256" y="351"/>
                    </a:cubicBezTo>
                    <a:cubicBezTo>
                      <a:pt x="178" y="382"/>
                      <a:pt x="83" y="352"/>
                      <a:pt x="38" y="281"/>
                    </a:cubicBezTo>
                    <a:cubicBezTo>
                      <a:pt x="0" y="221"/>
                      <a:pt x="4" y="138"/>
                      <a:pt x="48" y="82"/>
                    </a:cubicBezTo>
                    <a:cubicBezTo>
                      <a:pt x="94" y="24"/>
                      <a:pt x="172" y="0"/>
                      <a:pt x="241" y="24"/>
                    </a:cubicBezTo>
                    <a:cubicBezTo>
                      <a:pt x="310" y="48"/>
                      <a:pt x="359" y="113"/>
                      <a:pt x="361" y="183"/>
                    </a:cubicBezTo>
                    <a:cubicBezTo>
                      <a:pt x="361" y="208"/>
                      <a:pt x="346" y="224"/>
                      <a:pt x="318" y="224"/>
                    </a:cubicBezTo>
                    <a:cubicBezTo>
                      <a:pt x="283" y="224"/>
                      <a:pt x="247" y="224"/>
                      <a:pt x="211" y="224"/>
                    </a:cubicBezTo>
                    <a:cubicBezTo>
                      <a:pt x="175" y="224"/>
                      <a:pt x="139" y="224"/>
                      <a:pt x="100" y="224"/>
                    </a:cubicBezTo>
                    <a:close/>
                    <a:moveTo>
                      <a:pt x="102" y="157"/>
                    </a:moveTo>
                    <a:cubicBezTo>
                      <a:pt x="160" y="157"/>
                      <a:pt x="218" y="157"/>
                      <a:pt x="276" y="157"/>
                    </a:cubicBezTo>
                    <a:cubicBezTo>
                      <a:pt x="263" y="113"/>
                      <a:pt x="226" y="88"/>
                      <a:pt x="182" y="90"/>
                    </a:cubicBezTo>
                    <a:cubicBezTo>
                      <a:pt x="141" y="93"/>
                      <a:pt x="108" y="120"/>
                      <a:pt x="102" y="15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99DF98EB-1E00-1BA4-68C8-43E177B1CE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44214" y="2452439"/>
                <a:ext cx="481739" cy="511669"/>
              </a:xfrm>
              <a:custGeom>
                <a:avLst/>
                <a:gdLst>
                  <a:gd name="T0" fmla="*/ 101 w 361"/>
                  <a:gd name="T1" fmla="*/ 223 h 383"/>
                  <a:gd name="T2" fmla="*/ 226 w 361"/>
                  <a:gd name="T3" fmla="*/ 277 h 383"/>
                  <a:gd name="T4" fmla="*/ 277 w 361"/>
                  <a:gd name="T5" fmla="*/ 277 h 383"/>
                  <a:gd name="T6" fmla="*/ 261 w 361"/>
                  <a:gd name="T7" fmla="*/ 347 h 383"/>
                  <a:gd name="T8" fmla="*/ 38 w 361"/>
                  <a:gd name="T9" fmla="*/ 280 h 383"/>
                  <a:gd name="T10" fmla="*/ 47 w 361"/>
                  <a:gd name="T11" fmla="*/ 81 h 383"/>
                  <a:gd name="T12" fmla="*/ 238 w 361"/>
                  <a:gd name="T13" fmla="*/ 22 h 383"/>
                  <a:gd name="T14" fmla="*/ 360 w 361"/>
                  <a:gd name="T15" fmla="*/ 182 h 383"/>
                  <a:gd name="T16" fmla="*/ 319 w 361"/>
                  <a:gd name="T17" fmla="*/ 223 h 383"/>
                  <a:gd name="T18" fmla="*/ 101 w 361"/>
                  <a:gd name="T19" fmla="*/ 223 h 383"/>
                  <a:gd name="T20" fmla="*/ 101 w 361"/>
                  <a:gd name="T21" fmla="*/ 157 h 383"/>
                  <a:gd name="T22" fmla="*/ 275 w 361"/>
                  <a:gd name="T23" fmla="*/ 157 h 383"/>
                  <a:gd name="T24" fmla="*/ 188 w 361"/>
                  <a:gd name="T25" fmla="*/ 89 h 383"/>
                  <a:gd name="T26" fmla="*/ 101 w 361"/>
                  <a:gd name="T27" fmla="*/ 157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1" h="383">
                    <a:moveTo>
                      <a:pt x="101" y="223"/>
                    </a:moveTo>
                    <a:cubicBezTo>
                      <a:pt x="125" y="279"/>
                      <a:pt x="174" y="297"/>
                      <a:pt x="226" y="277"/>
                    </a:cubicBezTo>
                    <a:cubicBezTo>
                      <a:pt x="242" y="272"/>
                      <a:pt x="264" y="270"/>
                      <a:pt x="277" y="277"/>
                    </a:cubicBezTo>
                    <a:cubicBezTo>
                      <a:pt x="305" y="294"/>
                      <a:pt x="296" y="330"/>
                      <a:pt x="261" y="347"/>
                    </a:cubicBezTo>
                    <a:cubicBezTo>
                      <a:pt x="185" y="383"/>
                      <a:pt x="85" y="353"/>
                      <a:pt x="38" y="280"/>
                    </a:cubicBezTo>
                    <a:cubicBezTo>
                      <a:pt x="0" y="220"/>
                      <a:pt x="4" y="137"/>
                      <a:pt x="47" y="81"/>
                    </a:cubicBezTo>
                    <a:cubicBezTo>
                      <a:pt x="92" y="24"/>
                      <a:pt x="169" y="0"/>
                      <a:pt x="238" y="22"/>
                    </a:cubicBezTo>
                    <a:cubicBezTo>
                      <a:pt x="307" y="43"/>
                      <a:pt x="359" y="111"/>
                      <a:pt x="360" y="182"/>
                    </a:cubicBezTo>
                    <a:cubicBezTo>
                      <a:pt x="361" y="207"/>
                      <a:pt x="346" y="223"/>
                      <a:pt x="319" y="223"/>
                    </a:cubicBezTo>
                    <a:cubicBezTo>
                      <a:pt x="247" y="223"/>
                      <a:pt x="175" y="223"/>
                      <a:pt x="101" y="223"/>
                    </a:cubicBezTo>
                    <a:close/>
                    <a:moveTo>
                      <a:pt x="101" y="157"/>
                    </a:moveTo>
                    <a:cubicBezTo>
                      <a:pt x="160" y="157"/>
                      <a:pt x="218" y="157"/>
                      <a:pt x="275" y="157"/>
                    </a:cubicBezTo>
                    <a:cubicBezTo>
                      <a:pt x="266" y="116"/>
                      <a:pt x="231" y="89"/>
                      <a:pt x="188" y="89"/>
                    </a:cubicBezTo>
                    <a:cubicBezTo>
                      <a:pt x="146" y="89"/>
                      <a:pt x="111" y="115"/>
                      <a:pt x="101" y="15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id="{F4A547E9-5F57-55AF-F2A5-99C2DADA7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3119" y="2453864"/>
                <a:ext cx="421878" cy="500980"/>
              </a:xfrm>
              <a:custGeom>
                <a:avLst/>
                <a:gdLst>
                  <a:gd name="T0" fmla="*/ 0 w 316"/>
                  <a:gd name="T1" fmla="*/ 185 h 375"/>
                  <a:gd name="T2" fmla="*/ 98 w 316"/>
                  <a:gd name="T3" fmla="*/ 31 h 375"/>
                  <a:gd name="T4" fmla="*/ 283 w 316"/>
                  <a:gd name="T5" fmla="*/ 50 h 375"/>
                  <a:gd name="T6" fmla="*/ 305 w 316"/>
                  <a:gd name="T7" fmla="*/ 104 h 375"/>
                  <a:gd name="T8" fmla="*/ 240 w 316"/>
                  <a:gd name="T9" fmla="*/ 121 h 375"/>
                  <a:gd name="T10" fmla="*/ 177 w 316"/>
                  <a:gd name="T11" fmla="*/ 95 h 375"/>
                  <a:gd name="T12" fmla="*/ 87 w 316"/>
                  <a:gd name="T13" fmla="*/ 154 h 375"/>
                  <a:gd name="T14" fmla="*/ 115 w 316"/>
                  <a:gd name="T15" fmla="*/ 259 h 375"/>
                  <a:gd name="T16" fmla="*/ 220 w 316"/>
                  <a:gd name="T17" fmla="*/ 267 h 375"/>
                  <a:gd name="T18" fmla="*/ 245 w 316"/>
                  <a:gd name="T19" fmla="*/ 251 h 375"/>
                  <a:gd name="T20" fmla="*/ 299 w 316"/>
                  <a:gd name="T21" fmla="*/ 257 h 375"/>
                  <a:gd name="T22" fmla="*/ 295 w 316"/>
                  <a:gd name="T23" fmla="*/ 312 h 375"/>
                  <a:gd name="T24" fmla="*/ 93 w 316"/>
                  <a:gd name="T25" fmla="*/ 340 h 375"/>
                  <a:gd name="T26" fmla="*/ 0 w 316"/>
                  <a:gd name="T27" fmla="*/ 18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6" h="375">
                    <a:moveTo>
                      <a:pt x="0" y="185"/>
                    </a:moveTo>
                    <a:cubicBezTo>
                      <a:pt x="2" y="116"/>
                      <a:pt x="34" y="62"/>
                      <a:pt x="98" y="31"/>
                    </a:cubicBezTo>
                    <a:cubicBezTo>
                      <a:pt x="162" y="0"/>
                      <a:pt x="225" y="6"/>
                      <a:pt x="283" y="50"/>
                    </a:cubicBezTo>
                    <a:cubicBezTo>
                      <a:pt x="301" y="63"/>
                      <a:pt x="315" y="80"/>
                      <a:pt x="305" y="104"/>
                    </a:cubicBezTo>
                    <a:cubicBezTo>
                      <a:pt x="295" y="131"/>
                      <a:pt x="268" y="136"/>
                      <a:pt x="240" y="121"/>
                    </a:cubicBezTo>
                    <a:cubicBezTo>
                      <a:pt x="220" y="110"/>
                      <a:pt x="199" y="97"/>
                      <a:pt x="177" y="95"/>
                    </a:cubicBezTo>
                    <a:cubicBezTo>
                      <a:pt x="136" y="90"/>
                      <a:pt x="103" y="115"/>
                      <a:pt x="87" y="154"/>
                    </a:cubicBezTo>
                    <a:cubicBezTo>
                      <a:pt x="73" y="191"/>
                      <a:pt x="84" y="232"/>
                      <a:pt x="115" y="259"/>
                    </a:cubicBezTo>
                    <a:cubicBezTo>
                      <a:pt x="145" y="284"/>
                      <a:pt x="185" y="287"/>
                      <a:pt x="220" y="267"/>
                    </a:cubicBezTo>
                    <a:cubicBezTo>
                      <a:pt x="229" y="262"/>
                      <a:pt x="236" y="256"/>
                      <a:pt x="245" y="251"/>
                    </a:cubicBezTo>
                    <a:cubicBezTo>
                      <a:pt x="264" y="238"/>
                      <a:pt x="284" y="239"/>
                      <a:pt x="299" y="257"/>
                    </a:cubicBezTo>
                    <a:cubicBezTo>
                      <a:pt x="316" y="276"/>
                      <a:pt x="310" y="295"/>
                      <a:pt x="295" y="312"/>
                    </a:cubicBezTo>
                    <a:cubicBezTo>
                      <a:pt x="251" y="362"/>
                      <a:pt x="160" y="375"/>
                      <a:pt x="93" y="340"/>
                    </a:cubicBezTo>
                    <a:cubicBezTo>
                      <a:pt x="32" y="308"/>
                      <a:pt x="1" y="256"/>
                      <a:pt x="0" y="1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402BAFD2-1871-D373-DD59-FA200357A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1798" y="2463128"/>
                <a:ext cx="421165" cy="463211"/>
              </a:xfrm>
              <a:custGeom>
                <a:avLst/>
                <a:gdLst>
                  <a:gd name="T0" fmla="*/ 158 w 316"/>
                  <a:gd name="T1" fmla="*/ 216 h 347"/>
                  <a:gd name="T2" fmla="*/ 234 w 316"/>
                  <a:gd name="T3" fmla="*/ 35 h 347"/>
                  <a:gd name="T4" fmla="*/ 287 w 316"/>
                  <a:gd name="T5" fmla="*/ 10 h 347"/>
                  <a:gd name="T6" fmla="*/ 307 w 316"/>
                  <a:gd name="T7" fmla="*/ 61 h 347"/>
                  <a:gd name="T8" fmla="*/ 195 w 316"/>
                  <a:gd name="T9" fmla="*/ 322 h 347"/>
                  <a:gd name="T10" fmla="*/ 158 w 316"/>
                  <a:gd name="T11" fmla="*/ 347 h 347"/>
                  <a:gd name="T12" fmla="*/ 121 w 316"/>
                  <a:gd name="T13" fmla="*/ 321 h 347"/>
                  <a:gd name="T14" fmla="*/ 11 w 316"/>
                  <a:gd name="T15" fmla="*/ 66 h 347"/>
                  <a:gd name="T16" fmla="*/ 30 w 316"/>
                  <a:gd name="T17" fmla="*/ 10 h 347"/>
                  <a:gd name="T18" fmla="*/ 83 w 316"/>
                  <a:gd name="T19" fmla="*/ 36 h 347"/>
                  <a:gd name="T20" fmla="*/ 158 w 316"/>
                  <a:gd name="T21" fmla="*/ 216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6" h="347">
                    <a:moveTo>
                      <a:pt x="158" y="216"/>
                    </a:moveTo>
                    <a:cubicBezTo>
                      <a:pt x="185" y="150"/>
                      <a:pt x="209" y="92"/>
                      <a:pt x="234" y="35"/>
                    </a:cubicBezTo>
                    <a:cubicBezTo>
                      <a:pt x="246" y="8"/>
                      <a:pt x="266" y="0"/>
                      <a:pt x="287" y="10"/>
                    </a:cubicBezTo>
                    <a:cubicBezTo>
                      <a:pt x="308" y="21"/>
                      <a:pt x="316" y="39"/>
                      <a:pt x="307" y="61"/>
                    </a:cubicBezTo>
                    <a:cubicBezTo>
                      <a:pt x="270" y="149"/>
                      <a:pt x="234" y="236"/>
                      <a:pt x="195" y="322"/>
                    </a:cubicBezTo>
                    <a:cubicBezTo>
                      <a:pt x="189" y="334"/>
                      <a:pt x="170" y="347"/>
                      <a:pt x="158" y="347"/>
                    </a:cubicBezTo>
                    <a:cubicBezTo>
                      <a:pt x="145" y="347"/>
                      <a:pt x="126" y="334"/>
                      <a:pt x="121" y="321"/>
                    </a:cubicBezTo>
                    <a:cubicBezTo>
                      <a:pt x="82" y="237"/>
                      <a:pt x="46" y="151"/>
                      <a:pt x="11" y="66"/>
                    </a:cubicBezTo>
                    <a:cubicBezTo>
                      <a:pt x="0" y="40"/>
                      <a:pt x="8" y="19"/>
                      <a:pt x="30" y="10"/>
                    </a:cubicBezTo>
                    <a:cubicBezTo>
                      <a:pt x="51" y="1"/>
                      <a:pt x="72" y="10"/>
                      <a:pt x="83" y="36"/>
                    </a:cubicBezTo>
                    <a:cubicBezTo>
                      <a:pt x="107" y="94"/>
                      <a:pt x="131" y="152"/>
                      <a:pt x="158" y="21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Freeform 10">
                <a:extLst>
                  <a:ext uri="{FF2B5EF4-FFF2-40B4-BE49-F238E27FC236}">
                    <a16:creationId xmlns:a16="http://schemas.microsoft.com/office/drawing/2014/main" id="{7302A749-2983-9A83-08C0-338B9DEE0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7550" y="2468829"/>
                <a:ext cx="302868" cy="460360"/>
              </a:xfrm>
              <a:custGeom>
                <a:avLst/>
                <a:gdLst>
                  <a:gd name="T0" fmla="*/ 0 w 227"/>
                  <a:gd name="T1" fmla="*/ 241 h 345"/>
                  <a:gd name="T2" fmla="*/ 5 w 227"/>
                  <a:gd name="T3" fmla="*/ 160 h 345"/>
                  <a:gd name="T4" fmla="*/ 175 w 227"/>
                  <a:gd name="T5" fmla="*/ 2 h 345"/>
                  <a:gd name="T6" fmla="*/ 226 w 227"/>
                  <a:gd name="T7" fmla="*/ 38 h 345"/>
                  <a:gd name="T8" fmla="*/ 184 w 227"/>
                  <a:gd name="T9" fmla="*/ 81 h 345"/>
                  <a:gd name="T10" fmla="*/ 81 w 227"/>
                  <a:gd name="T11" fmla="*/ 203 h 345"/>
                  <a:gd name="T12" fmla="*/ 81 w 227"/>
                  <a:gd name="T13" fmla="*/ 302 h 345"/>
                  <a:gd name="T14" fmla="*/ 44 w 227"/>
                  <a:gd name="T15" fmla="*/ 345 h 345"/>
                  <a:gd name="T16" fmla="*/ 2 w 227"/>
                  <a:gd name="T17" fmla="*/ 302 h 345"/>
                  <a:gd name="T18" fmla="*/ 2 w 227"/>
                  <a:gd name="T19" fmla="*/ 241 h 345"/>
                  <a:gd name="T20" fmla="*/ 0 w 227"/>
                  <a:gd name="T21" fmla="*/ 241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7" h="345">
                    <a:moveTo>
                      <a:pt x="0" y="241"/>
                    </a:moveTo>
                    <a:cubicBezTo>
                      <a:pt x="2" y="214"/>
                      <a:pt x="2" y="187"/>
                      <a:pt x="5" y="160"/>
                    </a:cubicBezTo>
                    <a:cubicBezTo>
                      <a:pt x="15" y="74"/>
                      <a:pt x="89" y="5"/>
                      <a:pt x="175" y="2"/>
                    </a:cubicBezTo>
                    <a:cubicBezTo>
                      <a:pt x="204" y="0"/>
                      <a:pt x="224" y="15"/>
                      <a:pt x="226" y="38"/>
                    </a:cubicBezTo>
                    <a:cubicBezTo>
                      <a:pt x="227" y="60"/>
                      <a:pt x="212" y="76"/>
                      <a:pt x="184" y="81"/>
                    </a:cubicBezTo>
                    <a:cubicBezTo>
                      <a:pt x="110" y="94"/>
                      <a:pt x="81" y="128"/>
                      <a:pt x="81" y="203"/>
                    </a:cubicBezTo>
                    <a:cubicBezTo>
                      <a:pt x="81" y="236"/>
                      <a:pt x="81" y="269"/>
                      <a:pt x="81" y="302"/>
                    </a:cubicBezTo>
                    <a:cubicBezTo>
                      <a:pt x="80" y="327"/>
                      <a:pt x="65" y="345"/>
                      <a:pt x="44" y="345"/>
                    </a:cubicBezTo>
                    <a:cubicBezTo>
                      <a:pt x="20" y="345"/>
                      <a:pt x="3" y="329"/>
                      <a:pt x="2" y="302"/>
                    </a:cubicBezTo>
                    <a:cubicBezTo>
                      <a:pt x="1" y="282"/>
                      <a:pt x="2" y="262"/>
                      <a:pt x="2" y="241"/>
                    </a:cubicBezTo>
                    <a:cubicBezTo>
                      <a:pt x="1" y="241"/>
                      <a:pt x="1" y="241"/>
                      <a:pt x="0" y="24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id="{5E80D0C7-39A9-AF49-DF13-7AB45D2AF0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5674" y="2470254"/>
                <a:ext cx="108320" cy="464636"/>
              </a:xfrm>
              <a:custGeom>
                <a:avLst/>
                <a:gdLst>
                  <a:gd name="T0" fmla="*/ 81 w 81"/>
                  <a:gd name="T1" fmla="*/ 176 h 348"/>
                  <a:gd name="T2" fmla="*/ 81 w 81"/>
                  <a:gd name="T3" fmla="*/ 301 h 348"/>
                  <a:gd name="T4" fmla="*/ 43 w 81"/>
                  <a:gd name="T5" fmla="*/ 347 h 348"/>
                  <a:gd name="T6" fmla="*/ 1 w 81"/>
                  <a:gd name="T7" fmla="*/ 302 h 348"/>
                  <a:gd name="T8" fmla="*/ 1 w 81"/>
                  <a:gd name="T9" fmla="*/ 46 h 348"/>
                  <a:gd name="T10" fmla="*/ 40 w 81"/>
                  <a:gd name="T11" fmla="*/ 1 h 348"/>
                  <a:gd name="T12" fmla="*/ 81 w 81"/>
                  <a:gd name="T13" fmla="*/ 48 h 348"/>
                  <a:gd name="T14" fmla="*/ 81 w 81"/>
                  <a:gd name="T15" fmla="*/ 176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348">
                    <a:moveTo>
                      <a:pt x="81" y="176"/>
                    </a:moveTo>
                    <a:cubicBezTo>
                      <a:pt x="81" y="217"/>
                      <a:pt x="81" y="259"/>
                      <a:pt x="81" y="301"/>
                    </a:cubicBezTo>
                    <a:cubicBezTo>
                      <a:pt x="81" y="329"/>
                      <a:pt x="66" y="346"/>
                      <a:pt x="43" y="347"/>
                    </a:cubicBezTo>
                    <a:cubicBezTo>
                      <a:pt x="18" y="348"/>
                      <a:pt x="1" y="331"/>
                      <a:pt x="1" y="302"/>
                    </a:cubicBezTo>
                    <a:cubicBezTo>
                      <a:pt x="0" y="217"/>
                      <a:pt x="0" y="131"/>
                      <a:pt x="1" y="46"/>
                    </a:cubicBezTo>
                    <a:cubicBezTo>
                      <a:pt x="1" y="20"/>
                      <a:pt x="18" y="2"/>
                      <a:pt x="40" y="1"/>
                    </a:cubicBezTo>
                    <a:cubicBezTo>
                      <a:pt x="63" y="0"/>
                      <a:pt x="80" y="19"/>
                      <a:pt x="81" y="48"/>
                    </a:cubicBezTo>
                    <a:cubicBezTo>
                      <a:pt x="81" y="90"/>
                      <a:pt x="81" y="133"/>
                      <a:pt x="81" y="17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A4C3C9EF-9F9C-515D-C7B1-2D5D986EC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7186" y="3019995"/>
              <a:ext cx="114479" cy="115901"/>
            </a:xfrm>
            <a:custGeom>
              <a:avLst/>
              <a:gdLst>
                <a:gd name="T0" fmla="*/ 41 w 86"/>
                <a:gd name="T1" fmla="*/ 1 h 87"/>
                <a:gd name="T2" fmla="*/ 85 w 86"/>
                <a:gd name="T3" fmla="*/ 43 h 87"/>
                <a:gd name="T4" fmla="*/ 42 w 86"/>
                <a:gd name="T5" fmla="*/ 87 h 87"/>
                <a:gd name="T6" fmla="*/ 0 w 86"/>
                <a:gd name="T7" fmla="*/ 44 h 87"/>
                <a:gd name="T8" fmla="*/ 41 w 86"/>
                <a:gd name="T9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7">
                  <a:moveTo>
                    <a:pt x="41" y="1"/>
                  </a:moveTo>
                  <a:cubicBezTo>
                    <a:pt x="63" y="0"/>
                    <a:pt x="85" y="21"/>
                    <a:pt x="85" y="43"/>
                  </a:cubicBezTo>
                  <a:cubicBezTo>
                    <a:pt x="86" y="68"/>
                    <a:pt x="67" y="87"/>
                    <a:pt x="42" y="87"/>
                  </a:cubicBezTo>
                  <a:cubicBezTo>
                    <a:pt x="18" y="87"/>
                    <a:pt x="0" y="68"/>
                    <a:pt x="0" y="44"/>
                  </a:cubicBezTo>
                  <a:cubicBezTo>
                    <a:pt x="0" y="22"/>
                    <a:pt x="19" y="1"/>
                    <a:pt x="41" y="1"/>
                  </a:cubicBezTo>
                  <a:close/>
                </a:path>
              </a:pathLst>
            </a:custGeom>
            <a:gradFill>
              <a:gsLst>
                <a:gs pos="100000">
                  <a:srgbClr val="27292D"/>
                </a:gs>
                <a:gs pos="0">
                  <a:srgbClr val="ED1C29"/>
                </a:gs>
                <a:gs pos="53000">
                  <a:srgbClr val="EE2551"/>
                </a:gs>
              </a:gsLst>
              <a:lin ang="81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Группа 7">
              <a:extLst>
                <a:ext uri="{FF2B5EF4-FFF2-40B4-BE49-F238E27FC236}">
                  <a16:creationId xmlns:a16="http://schemas.microsoft.com/office/drawing/2014/main" id="{47697FF8-922B-1320-7E7E-2FEA132A2B47}"/>
                </a:ext>
              </a:extLst>
            </p:cNvPr>
            <p:cNvGrpSpPr/>
            <p:nvPr/>
          </p:nvGrpSpPr>
          <p:grpSpPr>
            <a:xfrm>
              <a:off x="6538913" y="2454002"/>
              <a:ext cx="1417116" cy="1578522"/>
              <a:chOff x="-468312" y="-4139958"/>
              <a:chExt cx="3163888" cy="3524250"/>
            </a:xfrm>
            <a:gradFill flip="none" rotWithShape="1">
              <a:gsLst>
                <a:gs pos="100000">
                  <a:srgbClr val="27292D"/>
                </a:gs>
                <a:gs pos="0">
                  <a:srgbClr val="ED1C29"/>
                </a:gs>
                <a:gs pos="53000">
                  <a:srgbClr val="EE2551"/>
                </a:gs>
              </a:gsLst>
              <a:lin ang="8100000" scaled="1"/>
              <a:tileRect/>
            </a:gradFill>
          </p:grpSpPr>
          <p:sp>
            <p:nvSpPr>
              <p:cNvPr id="7" name="Freeform 13">
                <a:extLst>
                  <a:ext uri="{FF2B5EF4-FFF2-40B4-BE49-F238E27FC236}">
                    <a16:creationId xmlns:a16="http://schemas.microsoft.com/office/drawing/2014/main" id="{41F34A6B-B4C2-A5CE-FEB8-560BDAC93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363" y="-3387483"/>
                <a:ext cx="684213" cy="1941513"/>
              </a:xfrm>
              <a:custGeom>
                <a:avLst/>
                <a:gdLst>
                  <a:gd name="T0" fmla="*/ 185 w 230"/>
                  <a:gd name="T1" fmla="*/ 653 h 653"/>
                  <a:gd name="T2" fmla="*/ 44 w 230"/>
                  <a:gd name="T3" fmla="*/ 653 h 653"/>
                  <a:gd name="T4" fmla="*/ 0 w 230"/>
                  <a:gd name="T5" fmla="*/ 608 h 653"/>
                  <a:gd name="T6" fmla="*/ 0 w 230"/>
                  <a:gd name="T7" fmla="*/ 45 h 653"/>
                  <a:gd name="T8" fmla="*/ 44 w 230"/>
                  <a:gd name="T9" fmla="*/ 0 h 653"/>
                  <a:gd name="T10" fmla="*/ 185 w 230"/>
                  <a:gd name="T11" fmla="*/ 0 h 653"/>
                  <a:gd name="T12" fmla="*/ 230 w 230"/>
                  <a:gd name="T13" fmla="*/ 45 h 653"/>
                  <a:gd name="T14" fmla="*/ 230 w 230"/>
                  <a:gd name="T15" fmla="*/ 608 h 653"/>
                  <a:gd name="T16" fmla="*/ 185 w 230"/>
                  <a:gd name="T17" fmla="*/ 653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653">
                    <a:moveTo>
                      <a:pt x="185" y="653"/>
                    </a:moveTo>
                    <a:cubicBezTo>
                      <a:pt x="44" y="653"/>
                      <a:pt x="44" y="653"/>
                      <a:pt x="44" y="653"/>
                    </a:cubicBezTo>
                    <a:cubicBezTo>
                      <a:pt x="19" y="653"/>
                      <a:pt x="0" y="633"/>
                      <a:pt x="0" y="608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19" y="0"/>
                      <a:pt x="44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210" y="0"/>
                      <a:pt x="230" y="20"/>
                      <a:pt x="230" y="45"/>
                    </a:cubicBezTo>
                    <a:cubicBezTo>
                      <a:pt x="230" y="608"/>
                      <a:pt x="230" y="608"/>
                      <a:pt x="230" y="608"/>
                    </a:cubicBezTo>
                    <a:cubicBezTo>
                      <a:pt x="230" y="633"/>
                      <a:pt x="210" y="653"/>
                      <a:pt x="185" y="6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4">
                <a:extLst>
                  <a:ext uri="{FF2B5EF4-FFF2-40B4-BE49-F238E27FC236}">
                    <a16:creationId xmlns:a16="http://schemas.microsoft.com/office/drawing/2014/main" id="{AA4E4E52-C54F-8E36-5A31-EA5B95B160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68312" y="-2528646"/>
                <a:ext cx="685800" cy="1082675"/>
              </a:xfrm>
              <a:custGeom>
                <a:avLst/>
                <a:gdLst>
                  <a:gd name="T0" fmla="*/ 186 w 231"/>
                  <a:gd name="T1" fmla="*/ 364 h 364"/>
                  <a:gd name="T2" fmla="*/ 45 w 231"/>
                  <a:gd name="T3" fmla="*/ 364 h 364"/>
                  <a:gd name="T4" fmla="*/ 0 w 231"/>
                  <a:gd name="T5" fmla="*/ 319 h 364"/>
                  <a:gd name="T6" fmla="*/ 0 w 231"/>
                  <a:gd name="T7" fmla="*/ 44 h 364"/>
                  <a:gd name="T8" fmla="*/ 45 w 231"/>
                  <a:gd name="T9" fmla="*/ 0 h 364"/>
                  <a:gd name="T10" fmla="*/ 186 w 231"/>
                  <a:gd name="T11" fmla="*/ 0 h 364"/>
                  <a:gd name="T12" fmla="*/ 231 w 231"/>
                  <a:gd name="T13" fmla="*/ 44 h 364"/>
                  <a:gd name="T14" fmla="*/ 231 w 231"/>
                  <a:gd name="T15" fmla="*/ 319 h 364"/>
                  <a:gd name="T16" fmla="*/ 186 w 231"/>
                  <a:gd name="T1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1" h="364">
                    <a:moveTo>
                      <a:pt x="186" y="364"/>
                    </a:moveTo>
                    <a:cubicBezTo>
                      <a:pt x="45" y="364"/>
                      <a:pt x="45" y="364"/>
                      <a:pt x="45" y="364"/>
                    </a:cubicBezTo>
                    <a:cubicBezTo>
                      <a:pt x="20" y="364"/>
                      <a:pt x="0" y="344"/>
                      <a:pt x="0" y="31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9"/>
                      <a:pt x="20" y="0"/>
                      <a:pt x="45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211" y="0"/>
                      <a:pt x="231" y="19"/>
                      <a:pt x="231" y="44"/>
                    </a:cubicBezTo>
                    <a:cubicBezTo>
                      <a:pt x="231" y="319"/>
                      <a:pt x="231" y="319"/>
                      <a:pt x="231" y="319"/>
                    </a:cubicBezTo>
                    <a:cubicBezTo>
                      <a:pt x="231" y="344"/>
                      <a:pt x="211" y="364"/>
                      <a:pt x="186" y="3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Freeform 15">
                <a:extLst>
                  <a:ext uri="{FF2B5EF4-FFF2-40B4-BE49-F238E27FC236}">
                    <a16:creationId xmlns:a16="http://schemas.microsoft.com/office/drawing/2014/main" id="{2C00ADFF-7D16-4681-411F-05CB6F4CD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7451" y="-4139958"/>
                <a:ext cx="682625" cy="3524250"/>
              </a:xfrm>
              <a:custGeom>
                <a:avLst/>
                <a:gdLst>
                  <a:gd name="T0" fmla="*/ 186 w 230"/>
                  <a:gd name="T1" fmla="*/ 1185 h 1185"/>
                  <a:gd name="T2" fmla="*/ 44 w 230"/>
                  <a:gd name="T3" fmla="*/ 1185 h 1185"/>
                  <a:gd name="T4" fmla="*/ 0 w 230"/>
                  <a:gd name="T5" fmla="*/ 1141 h 1185"/>
                  <a:gd name="T6" fmla="*/ 0 w 230"/>
                  <a:gd name="T7" fmla="*/ 47 h 1185"/>
                  <a:gd name="T8" fmla="*/ 47 w 230"/>
                  <a:gd name="T9" fmla="*/ 0 h 1185"/>
                  <a:gd name="T10" fmla="*/ 183 w 230"/>
                  <a:gd name="T11" fmla="*/ 0 h 1185"/>
                  <a:gd name="T12" fmla="*/ 230 w 230"/>
                  <a:gd name="T13" fmla="*/ 47 h 1185"/>
                  <a:gd name="T14" fmla="*/ 230 w 230"/>
                  <a:gd name="T15" fmla="*/ 1141 h 1185"/>
                  <a:gd name="T16" fmla="*/ 186 w 230"/>
                  <a:gd name="T17" fmla="*/ 1185 h 1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1185">
                    <a:moveTo>
                      <a:pt x="186" y="1185"/>
                    </a:moveTo>
                    <a:cubicBezTo>
                      <a:pt x="44" y="1185"/>
                      <a:pt x="44" y="1185"/>
                      <a:pt x="44" y="1185"/>
                    </a:cubicBezTo>
                    <a:cubicBezTo>
                      <a:pt x="20" y="1185"/>
                      <a:pt x="0" y="1166"/>
                      <a:pt x="0" y="1141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21"/>
                      <a:pt x="21" y="0"/>
                      <a:pt x="47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209" y="0"/>
                      <a:pt x="230" y="21"/>
                      <a:pt x="230" y="47"/>
                    </a:cubicBezTo>
                    <a:cubicBezTo>
                      <a:pt x="230" y="1141"/>
                      <a:pt x="230" y="1141"/>
                      <a:pt x="230" y="1141"/>
                    </a:cubicBezTo>
                    <a:cubicBezTo>
                      <a:pt x="230" y="1166"/>
                      <a:pt x="210" y="1185"/>
                      <a:pt x="186" y="11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Freeform 16">
                <a:extLst>
                  <a:ext uri="{FF2B5EF4-FFF2-40B4-BE49-F238E27FC236}">
                    <a16:creationId xmlns:a16="http://schemas.microsoft.com/office/drawing/2014/main" id="{87E25F3B-9AD8-FB86-78D0-867BBBDEE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951" y="-2133358"/>
                <a:ext cx="682625" cy="687388"/>
              </a:xfrm>
              <a:custGeom>
                <a:avLst/>
                <a:gdLst>
                  <a:gd name="T0" fmla="*/ 186 w 230"/>
                  <a:gd name="T1" fmla="*/ 231 h 231"/>
                  <a:gd name="T2" fmla="*/ 45 w 230"/>
                  <a:gd name="T3" fmla="*/ 231 h 231"/>
                  <a:gd name="T4" fmla="*/ 0 w 230"/>
                  <a:gd name="T5" fmla="*/ 186 h 231"/>
                  <a:gd name="T6" fmla="*/ 0 w 230"/>
                  <a:gd name="T7" fmla="*/ 45 h 231"/>
                  <a:gd name="T8" fmla="*/ 45 w 230"/>
                  <a:gd name="T9" fmla="*/ 0 h 231"/>
                  <a:gd name="T10" fmla="*/ 186 w 230"/>
                  <a:gd name="T11" fmla="*/ 0 h 231"/>
                  <a:gd name="T12" fmla="*/ 230 w 230"/>
                  <a:gd name="T13" fmla="*/ 45 h 231"/>
                  <a:gd name="T14" fmla="*/ 230 w 230"/>
                  <a:gd name="T15" fmla="*/ 186 h 231"/>
                  <a:gd name="T16" fmla="*/ 186 w 230"/>
                  <a:gd name="T17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231">
                    <a:moveTo>
                      <a:pt x="186" y="231"/>
                    </a:moveTo>
                    <a:cubicBezTo>
                      <a:pt x="45" y="231"/>
                      <a:pt x="45" y="231"/>
                      <a:pt x="45" y="231"/>
                    </a:cubicBezTo>
                    <a:cubicBezTo>
                      <a:pt x="20" y="231"/>
                      <a:pt x="0" y="211"/>
                      <a:pt x="0" y="18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211" y="0"/>
                      <a:pt x="230" y="20"/>
                      <a:pt x="230" y="45"/>
                    </a:cubicBezTo>
                    <a:cubicBezTo>
                      <a:pt x="230" y="186"/>
                      <a:pt x="230" y="186"/>
                      <a:pt x="230" y="186"/>
                    </a:cubicBezTo>
                    <a:cubicBezTo>
                      <a:pt x="230" y="211"/>
                      <a:pt x="211" y="231"/>
                      <a:pt x="186" y="2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455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6" r:id="rId3"/>
    <p:sldLayoutId id="2147483680" r:id="rId4"/>
    <p:sldLayoutId id="2147483681" r:id="rId5"/>
    <p:sldLayoutId id="2147483682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74" r:id="rId17"/>
    <p:sldLayoutId id="2147483675" r:id="rId18"/>
    <p:sldLayoutId id="2147483676" r:id="rId19"/>
    <p:sldLayoutId id="2147483677" r:id="rId20"/>
  </p:sldLayoutIdLst>
  <p:hf hdr="0" dt="0"/>
  <p:txStyles>
    <p:titleStyle>
      <a:lvl1pPr algn="l" defTabSz="1218072" rtl="0" eaLnBrk="1" latinLnBrk="0" hangingPunct="1">
        <a:spcBef>
          <a:spcPct val="0"/>
        </a:spcBef>
        <a:buNone/>
        <a:defRPr lang="en-US" sz="3730" i="0" kern="1200" baseline="0" dirty="0">
          <a:solidFill>
            <a:schemeClr val="tx1">
              <a:lumMod val="75000"/>
              <a:lumOff val="25000"/>
            </a:schemeClr>
          </a:solidFill>
          <a:latin typeface="Georgia" pitchFamily="18" charset="0"/>
          <a:ea typeface="+mj-ea"/>
          <a:cs typeface="+mj-cs"/>
        </a:defRPr>
      </a:lvl1pPr>
    </p:titleStyle>
    <p:bodyStyle>
      <a:lvl1pPr marL="304518" indent="-304518" algn="l" defTabSz="1218072" rtl="0" eaLnBrk="1" latinLnBrk="0" hangingPunct="1">
        <a:spcBef>
          <a:spcPct val="20000"/>
        </a:spcBef>
        <a:buClr>
          <a:schemeClr val="accent1"/>
        </a:buClr>
        <a:buSzPct val="99000"/>
        <a:buFont typeface="Arial" pitchFamily="34" charset="0"/>
        <a:buChar char="•"/>
        <a:defRPr lang="en-US" sz="2664" i="0" kern="120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2907" indent="-228389" algn="l" defTabSz="1218072" rtl="0" eaLnBrk="1" latinLnBrk="0" hangingPunct="1">
        <a:spcBef>
          <a:spcPct val="20000"/>
        </a:spcBef>
        <a:buClr>
          <a:schemeClr val="accent1"/>
        </a:buClr>
        <a:buSzPct val="99000"/>
        <a:buFont typeface="Arial" pitchFamily="34" charset="0"/>
        <a:buChar char="•"/>
        <a:defRPr lang="en-US" sz="2131" i="0" kern="120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61295" indent="-228389" algn="l" defTabSz="1218072" rtl="0" eaLnBrk="1" latinLnBrk="0" hangingPunct="1">
        <a:spcBef>
          <a:spcPct val="20000"/>
        </a:spcBef>
        <a:buClr>
          <a:schemeClr val="accent1"/>
        </a:buClr>
        <a:buSzPct val="99000"/>
        <a:buFont typeface="Arial" pitchFamily="34" charset="0"/>
        <a:buChar char="•"/>
        <a:defRPr lang="en-US" sz="2131" i="0" kern="120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89684" indent="-228389" algn="l" defTabSz="1218072" rtl="0" eaLnBrk="1" latinLnBrk="0" hangingPunct="1">
        <a:spcBef>
          <a:spcPct val="20000"/>
        </a:spcBef>
        <a:buClr>
          <a:schemeClr val="accent1"/>
        </a:buClr>
        <a:buSzPct val="99000"/>
        <a:buFont typeface="Arial" pitchFamily="34" charset="0"/>
        <a:buChar char="•"/>
        <a:tabLst/>
        <a:defRPr lang="en-US" sz="2131" i="0" kern="120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18072" indent="-228389" algn="l" defTabSz="1218072" rtl="0" eaLnBrk="1" latinLnBrk="0" hangingPunct="1">
        <a:spcBef>
          <a:spcPct val="20000"/>
        </a:spcBef>
        <a:buClr>
          <a:schemeClr val="accent1"/>
        </a:buClr>
        <a:buSzPct val="99000"/>
        <a:buFont typeface="Arial" pitchFamily="34" charset="0"/>
        <a:buChar char="•"/>
        <a:defRPr lang="en-US" sz="2131" i="0" kern="1200" dirty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49699" indent="-304518" algn="l" defTabSz="1218072" rtl="0" eaLnBrk="1" latinLnBrk="0" hangingPunct="1">
        <a:spcBef>
          <a:spcPct val="20000"/>
        </a:spcBef>
        <a:buFont typeface="Arial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735" indent="-304518" algn="l" defTabSz="1218072" rtl="0" eaLnBrk="1" latinLnBrk="0" hangingPunct="1">
        <a:spcBef>
          <a:spcPct val="20000"/>
        </a:spcBef>
        <a:buFont typeface="Arial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771" indent="-304518" algn="l" defTabSz="1218072" rtl="0" eaLnBrk="1" latinLnBrk="0" hangingPunct="1">
        <a:spcBef>
          <a:spcPct val="20000"/>
        </a:spcBef>
        <a:buFont typeface="Arial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807" indent="-304518" algn="l" defTabSz="1218072" rtl="0" eaLnBrk="1" latinLnBrk="0" hangingPunct="1">
        <a:spcBef>
          <a:spcPct val="20000"/>
        </a:spcBef>
        <a:buFont typeface="Arial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609036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218072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827108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36144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045181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654217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263253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872289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000" y="15206"/>
            <a:ext cx="11226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629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629" y="63572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77BC3-C668-4F9E-BF2F-CD17D418DB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72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18448" y="6106811"/>
            <a:ext cx="728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AC2D8-06A3-4F11-86E6-2FA928CDBC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0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3A0C096-6EDF-4C00-9CAB-F7627D6935ED}"/>
              </a:ext>
            </a:extLst>
          </p:cNvPr>
          <p:cNvSpPr/>
          <p:nvPr/>
        </p:nvSpPr>
        <p:spPr>
          <a:xfrm>
            <a:off x="0" y="0"/>
            <a:ext cx="12192000" cy="554401"/>
          </a:xfrm>
          <a:prstGeom prst="rect">
            <a:avLst/>
          </a:prstGeom>
          <a:gradFill>
            <a:gsLst>
              <a:gs pos="0">
                <a:srgbClr val="AF4651"/>
              </a:gs>
              <a:gs pos="50000">
                <a:srgbClr val="CE334B"/>
              </a:gs>
              <a:gs pos="100000">
                <a:srgbClr val="EE2046"/>
              </a:gs>
            </a:gsLst>
            <a:lin ang="2683065" scaled="1"/>
          </a:gradFill>
          <a:ln w="2762" cap="flat" cmpd="sng" algn="ctr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263525" defTabSz="1218072">
              <a:spcBef>
                <a:spcPct val="0"/>
              </a:spcBef>
              <a:spcAft>
                <a:spcPts val="600"/>
              </a:spcAft>
              <a:defRPr/>
            </a:pPr>
            <a:r>
              <a:rPr lang="uk-UA" sz="2400" b="1" dirty="0">
                <a:solidFill>
                  <a:schemeClr val="bg1"/>
                </a:solidFill>
              </a:rPr>
              <a:t>Дослідження </a:t>
            </a:r>
            <a:r>
              <a:rPr lang="en-GB" sz="2400" b="1" dirty="0">
                <a:solidFill>
                  <a:schemeClr val="bg1"/>
                </a:solidFill>
              </a:rPr>
              <a:t>Call Centre Helper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9EC6546B-F674-1333-7050-C1ECA32EA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301" y="6427676"/>
            <a:ext cx="277492" cy="415084"/>
          </a:xfrm>
        </p:spPr>
        <p:txBody>
          <a:bodyPr/>
          <a:lstStyle/>
          <a:p>
            <a:pPr>
              <a:spcAft>
                <a:spcPts val="600"/>
              </a:spcAft>
            </a:pPr>
            <a:fld id="{19AB4E72-7858-48F1-A40D-12FF09E4BFB8}" type="slidenum">
              <a:rPr lang="en-GB" smtClean="0"/>
              <a:pPr>
                <a:spcAft>
                  <a:spcPts val="600"/>
                </a:spcAft>
              </a:pPr>
              <a:t>1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B553DE-73A8-6314-F0BE-005EB8B4A689}"/>
              </a:ext>
            </a:extLst>
          </p:cNvPr>
          <p:cNvSpPr txBox="1"/>
          <p:nvPr/>
        </p:nvSpPr>
        <p:spPr>
          <a:xfrm>
            <a:off x="530586" y="3726772"/>
            <a:ext cx="7566912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uk-UA" sz="1600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ru-RU" sz="16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B27894-6292-D13F-848C-2372B2B23507}"/>
              </a:ext>
            </a:extLst>
          </p:cNvPr>
          <p:cNvSpPr txBox="1"/>
          <p:nvPr/>
        </p:nvSpPr>
        <p:spPr>
          <a:xfrm>
            <a:off x="273736" y="670953"/>
            <a:ext cx="91032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latin typeface="Arial"/>
              </a:rPr>
              <a:t>В червні-липні 2023 р. платформа </a:t>
            </a:r>
            <a:r>
              <a:rPr lang="en-GB" dirty="0">
                <a:latin typeface="Arial"/>
              </a:rPr>
              <a:t>Call Centre Helper </a:t>
            </a:r>
            <a:r>
              <a:rPr lang="uk-UA" dirty="0">
                <a:latin typeface="Arial"/>
              </a:rPr>
              <a:t> провела опитування представників 216 контакт-центрів європейських та глобальних брендів щодо ключових елементів роботи контакт-центрів. Дані порівнювалися з попередніми хвилями дослідження, що проводиться щорічно з 2014 р.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BDAC07-FB4F-3CB7-FE4C-79B14C7B7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056" y="617838"/>
            <a:ext cx="1451929" cy="6260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68D321E-AADD-8823-608C-751484221A0D}"/>
              </a:ext>
            </a:extLst>
          </p:cNvPr>
          <p:cNvGrpSpPr/>
          <p:nvPr/>
        </p:nvGrpSpPr>
        <p:grpSpPr>
          <a:xfrm>
            <a:off x="7241581" y="1987834"/>
            <a:ext cx="4857444" cy="4191354"/>
            <a:chOff x="7877959" y="1697631"/>
            <a:chExt cx="4194068" cy="3862404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CF0DC0FA-67F2-55A6-CE17-B2DB018E6F20}"/>
                </a:ext>
              </a:extLst>
            </p:cNvPr>
            <p:cNvSpPr/>
            <p:nvPr/>
          </p:nvSpPr>
          <p:spPr>
            <a:xfrm>
              <a:off x="8142237" y="1697631"/>
              <a:ext cx="3929790" cy="3862404"/>
            </a:xfrm>
            <a:prstGeom prst="round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LID4096"/>
            </a:p>
          </p:txBody>
        </p:sp>
        <p:pic>
          <p:nvPicPr>
            <p:cNvPr id="7" name="Рисунок 6" descr="Изображение выглядит как текст, снимок экрана, диаграмма, Шрифт&#10;&#10;Автоматически созданное описание">
              <a:extLst>
                <a:ext uri="{FF2B5EF4-FFF2-40B4-BE49-F238E27FC236}">
                  <a16:creationId xmlns:a16="http://schemas.microsoft.com/office/drawing/2014/main" id="{17562A9D-892F-0F46-A37D-E208C6845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1E1E1"/>
                </a:clrFrom>
                <a:clrTo>
                  <a:srgbClr val="E1E1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877959" y="1985883"/>
              <a:ext cx="3991768" cy="3174486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DFDA9D7-3490-24CF-285F-DDA93D49FF0D}"/>
              </a:ext>
            </a:extLst>
          </p:cNvPr>
          <p:cNvSpPr txBox="1"/>
          <p:nvPr/>
        </p:nvSpPr>
        <p:spPr>
          <a:xfrm>
            <a:off x="265523" y="1782331"/>
            <a:ext cx="7206931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uk-UA" sz="1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В опитуванні 2023 р. взяли участь представники </a:t>
            </a:r>
            <a:r>
              <a:rPr lang="uk-UA" sz="1800" dirty="0">
                <a:latin typeface="Arial"/>
              </a:rPr>
              <a:t>різних за розміром </a:t>
            </a:r>
            <a:r>
              <a:rPr kumimoji="0" lang="uk-UA" sz="1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контакт-центрів </a:t>
            </a:r>
            <a:r>
              <a:rPr lang="uk-UA" sz="1800" dirty="0">
                <a:latin typeface="Arial"/>
              </a:rPr>
              <a:t>- </a:t>
            </a:r>
            <a:r>
              <a:rPr kumimoji="0" lang="uk-UA" sz="1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від 30 до 1000+ місць.</a:t>
            </a:r>
            <a:endParaRPr kumimoji="0" lang="en-US" sz="1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uk-UA" dirty="0">
                <a:latin typeface="Arial"/>
              </a:rPr>
              <a:t>В розділі </a:t>
            </a:r>
            <a:r>
              <a:rPr lang="uk-UA" b="1" dirty="0">
                <a:latin typeface="Arial"/>
              </a:rPr>
              <a:t>технологій, що використовуються</a:t>
            </a:r>
            <a:r>
              <a:rPr lang="uk-UA" dirty="0">
                <a:latin typeface="Arial"/>
              </a:rPr>
              <a:t>, вперше в цій хвилі дослідження ставили питання про </a:t>
            </a:r>
            <a:r>
              <a:rPr lang="en-GB" b="1" dirty="0">
                <a:latin typeface="Arial"/>
              </a:rPr>
              <a:t>ChatGPT</a:t>
            </a:r>
            <a:r>
              <a:rPr lang="uk-UA" dirty="0">
                <a:latin typeface="Arial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uk-UA" sz="1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Наразі галузь, здається, дуже розділена – прибл</a:t>
            </a:r>
            <a:r>
              <a:rPr lang="uk-UA" dirty="0">
                <a:latin typeface="Arial"/>
              </a:rPr>
              <a:t>изно</a:t>
            </a:r>
            <a:r>
              <a:rPr kumimoji="0" lang="uk-UA" sz="1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10% контакт-центрів приймають виклик розгортання, а ще 39,2% зацікавлені настільки, щоб включити його в свій список побажань.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uk-UA" sz="1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Для порівняння, інша половина респондентів (50,5%) стверджували, що не використовують </a:t>
            </a:r>
            <a:r>
              <a:rPr kumimoji="0" lang="en-GB" sz="1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ChatGPT</a:t>
            </a:r>
            <a:r>
              <a:rPr kumimoji="0" lang="uk-UA" sz="1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– чекають, щоб побачити, як почуваються перші користувачі.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ru-RU" b="1" dirty="0">
                <a:latin typeface="Arial"/>
              </a:rPr>
              <a:t>В</a:t>
            </a:r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икористання аналітики </a:t>
            </a:r>
            <a:r>
              <a:rPr kumimoji="0" lang="ru-RU" sz="1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комунікацій/дзвінків підскочило з 28% у 2022 році до 37,5% у 2023 році.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ru-RU" sz="1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Дані опитування також показали збільшення кількості контакт-центрів, які використовують </a:t>
            </a:r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чат-боти</a:t>
            </a:r>
            <a:r>
              <a:rPr kumimoji="0" lang="ru-RU" sz="1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: з 36% у 2022 році до 37,5% у 2023 році.</a:t>
            </a:r>
            <a:endParaRPr kumimoji="0" lang="uk-UA" sz="1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73323D-4480-B005-F496-C002D8C7587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B9B9B9"/>
              </a:clrFrom>
              <a:clrTo>
                <a:srgbClr val="B9B9B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92462" y="1152338"/>
            <a:ext cx="2558767" cy="638179"/>
          </a:xfrm>
          <a:prstGeom prst="rect">
            <a:avLst/>
          </a:prstGeom>
        </p:spPr>
      </p:pic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CCF3DD3A-9CAC-1C91-54E1-5D940721B613}"/>
              </a:ext>
            </a:extLst>
          </p:cNvPr>
          <p:cNvSpPr/>
          <p:nvPr/>
        </p:nvSpPr>
        <p:spPr>
          <a:xfrm>
            <a:off x="6923255" y="2071269"/>
            <a:ext cx="326155" cy="191415"/>
          </a:xfrm>
          <a:prstGeom prst="rightArrow">
            <a:avLst/>
          </a:prstGeom>
        </p:spPr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AD6EBCB1-A05F-111C-A050-1BFFD45768B2}"/>
              </a:ext>
            </a:extLst>
          </p:cNvPr>
          <p:cNvSpPr/>
          <p:nvPr/>
        </p:nvSpPr>
        <p:spPr>
          <a:xfrm>
            <a:off x="6679793" y="1806263"/>
            <a:ext cx="960993" cy="413461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25AF90-7BE2-64C2-1655-C6191F27D310}"/>
              </a:ext>
            </a:extLst>
          </p:cNvPr>
          <p:cNvSpPr txBox="1"/>
          <p:nvPr/>
        </p:nvSpPr>
        <p:spPr>
          <a:xfrm>
            <a:off x="2062248" y="6512107"/>
            <a:ext cx="96725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What Contact Centres Are Doing Right Now (2023 Edition)</a:t>
            </a:r>
            <a:r>
              <a:rPr lang="uk-UA" sz="1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r>
              <a:rPr lang="en-GB" sz="1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GB" sz="1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https://www.callcentrehelper.com/what-contact-centre-channels-are-used-most-217219.htm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168838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3A0C096-6EDF-4C00-9CAB-F7627D6935ED}"/>
              </a:ext>
            </a:extLst>
          </p:cNvPr>
          <p:cNvSpPr/>
          <p:nvPr/>
        </p:nvSpPr>
        <p:spPr>
          <a:xfrm>
            <a:off x="0" y="0"/>
            <a:ext cx="12192000" cy="554401"/>
          </a:xfrm>
          <a:prstGeom prst="rect">
            <a:avLst/>
          </a:prstGeom>
          <a:gradFill>
            <a:gsLst>
              <a:gs pos="0">
                <a:srgbClr val="AF4651"/>
              </a:gs>
              <a:gs pos="50000">
                <a:srgbClr val="CE334B"/>
              </a:gs>
              <a:gs pos="100000">
                <a:srgbClr val="EE2046"/>
              </a:gs>
            </a:gsLst>
            <a:lin ang="2683065" scaled="1"/>
          </a:gradFill>
          <a:ln w="2762" cap="flat" cmpd="sng" algn="ctr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263525" defTabSz="1218072">
              <a:spcBef>
                <a:spcPct val="0"/>
              </a:spcBef>
              <a:spcAft>
                <a:spcPts val="600"/>
              </a:spcAft>
              <a:defRPr/>
            </a:pPr>
            <a:r>
              <a:rPr lang="uk-UA" sz="2400" b="1" dirty="0">
                <a:solidFill>
                  <a:schemeClr val="bg1"/>
                </a:solidFill>
              </a:rPr>
              <a:t>Дослідження </a:t>
            </a:r>
            <a:r>
              <a:rPr lang="en-GB" sz="2400" b="1" dirty="0">
                <a:solidFill>
                  <a:schemeClr val="bg1"/>
                </a:solidFill>
              </a:rPr>
              <a:t>Call Centre Helper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9EC6546B-F674-1333-7050-C1ECA32EA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301" y="6427676"/>
            <a:ext cx="277492" cy="415084"/>
          </a:xfrm>
        </p:spPr>
        <p:txBody>
          <a:bodyPr/>
          <a:lstStyle/>
          <a:p>
            <a:pPr>
              <a:spcAft>
                <a:spcPts val="600"/>
              </a:spcAft>
            </a:pPr>
            <a:fld id="{19AB4E72-7858-48F1-A40D-12FF09E4BFB8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B27894-6292-D13F-848C-2372B2B23507}"/>
              </a:ext>
            </a:extLst>
          </p:cNvPr>
          <p:cNvSpPr txBox="1"/>
          <p:nvPr/>
        </p:nvSpPr>
        <p:spPr>
          <a:xfrm>
            <a:off x="124557" y="1432600"/>
            <a:ext cx="7233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Які найважливіші метрики використовують Контакт-центри? </a:t>
            </a:r>
            <a:endParaRPr lang="uk-UA" dirty="0"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BC8CB8-C311-E8E0-3119-B286AD113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529" y="628144"/>
            <a:ext cx="4854342" cy="57257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0C8110-C5E6-6CC4-630F-08876351A12D}"/>
              </a:ext>
            </a:extLst>
          </p:cNvPr>
          <p:cNvSpPr txBox="1"/>
          <p:nvPr/>
        </p:nvSpPr>
        <p:spPr>
          <a:xfrm>
            <a:off x="240247" y="2286079"/>
            <a:ext cx="714484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Усі контакт-центри зосереджені на наданні швидких і якісних послуг своїм клієнтам.</a:t>
            </a:r>
            <a:endParaRPr lang="uk-UA" dirty="0"/>
          </a:p>
          <a:p>
            <a:endParaRPr lang="uk-UA" dirty="0"/>
          </a:p>
          <a:p>
            <a:r>
              <a:rPr lang="uk-UA" dirty="0"/>
              <a:t>Найпоширеніший показник, який вимірюється – </a:t>
            </a:r>
          </a:p>
          <a:p>
            <a:r>
              <a:rPr lang="en-US" b="1" dirty="0"/>
              <a:t>Customer Satisfaction </a:t>
            </a:r>
            <a:r>
              <a:rPr lang="uk-UA" dirty="0"/>
              <a:t>(рівень задоволеності клієнта). </a:t>
            </a:r>
          </a:p>
          <a:p>
            <a:r>
              <a:rPr lang="uk-UA" dirty="0"/>
              <a:t>Його використовують 86,7% контакт-центрів.</a:t>
            </a:r>
          </a:p>
          <a:p>
            <a:endParaRPr lang="ru-RU" dirty="0"/>
          </a:p>
          <a:p>
            <a:r>
              <a:rPr lang="ru-RU" dirty="0"/>
              <a:t>Результати останньої хвилі опитування також показали досить значні стрибки популярності для показників</a:t>
            </a:r>
          </a:p>
          <a:p>
            <a:r>
              <a:rPr lang="ru-RU" b="1" dirty="0"/>
              <a:t>Customer Effort</a:t>
            </a:r>
            <a:r>
              <a:rPr lang="ru-RU" dirty="0"/>
              <a:t> (з 44,8% у 2022 р. до 50,5% у 2023 р.) і </a:t>
            </a:r>
          </a:p>
          <a:p>
            <a:r>
              <a:rPr lang="ru-RU" b="1" dirty="0"/>
              <a:t>Net Promoter Score (NPS) </a:t>
            </a:r>
            <a:r>
              <a:rPr lang="ru-RU" dirty="0"/>
              <a:t>(з 38,8% у 2022 р. до 44,3% у 2023 р.)</a:t>
            </a:r>
            <a:endParaRPr lang="en-GB" dirty="0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79B45D44-7EA3-BB78-C536-FABD3D459344}"/>
              </a:ext>
            </a:extLst>
          </p:cNvPr>
          <p:cNvSpPr/>
          <p:nvPr/>
        </p:nvSpPr>
        <p:spPr>
          <a:xfrm>
            <a:off x="6487595" y="786770"/>
            <a:ext cx="960993" cy="413461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B68B27-6674-1135-7944-94BE0D5572E3}"/>
              </a:ext>
            </a:extLst>
          </p:cNvPr>
          <p:cNvSpPr txBox="1"/>
          <p:nvPr/>
        </p:nvSpPr>
        <p:spPr>
          <a:xfrm>
            <a:off x="2062248" y="6512107"/>
            <a:ext cx="96725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What Contact Centres Are Doing Right Now (2023 Edition)</a:t>
            </a:r>
            <a:r>
              <a:rPr lang="uk-UA" sz="1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r>
              <a:rPr lang="en-GB" sz="1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GB" sz="1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https://www.callcentrehelper.com/what-contact-centre-channels-are-used-most-217219.htm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752405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3A0C096-6EDF-4C00-9CAB-F7627D6935ED}"/>
              </a:ext>
            </a:extLst>
          </p:cNvPr>
          <p:cNvSpPr/>
          <p:nvPr/>
        </p:nvSpPr>
        <p:spPr>
          <a:xfrm>
            <a:off x="0" y="0"/>
            <a:ext cx="12192000" cy="554401"/>
          </a:xfrm>
          <a:prstGeom prst="rect">
            <a:avLst/>
          </a:prstGeom>
          <a:gradFill>
            <a:gsLst>
              <a:gs pos="0">
                <a:srgbClr val="AF4651"/>
              </a:gs>
              <a:gs pos="50000">
                <a:srgbClr val="CE334B"/>
              </a:gs>
              <a:gs pos="100000">
                <a:srgbClr val="EE2046"/>
              </a:gs>
            </a:gsLst>
            <a:lin ang="2683065" scaled="1"/>
          </a:gradFill>
          <a:ln w="2762" cap="flat" cmpd="sng" algn="ctr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263525" defTabSz="1218072">
              <a:spcBef>
                <a:spcPct val="0"/>
              </a:spcBef>
              <a:spcAft>
                <a:spcPts val="600"/>
              </a:spcAft>
              <a:defRPr/>
            </a:pPr>
            <a:r>
              <a:rPr lang="uk-UA" sz="2400" b="1" dirty="0">
                <a:solidFill>
                  <a:schemeClr val="bg1"/>
                </a:solidFill>
              </a:rPr>
              <a:t>Дослідження </a:t>
            </a:r>
            <a:r>
              <a:rPr lang="en-GB" sz="2400" b="1" dirty="0">
                <a:solidFill>
                  <a:schemeClr val="bg1"/>
                </a:solidFill>
              </a:rPr>
              <a:t>Call Centre Helper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9EC6546B-F674-1333-7050-C1ECA32EA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301" y="6427676"/>
            <a:ext cx="277492" cy="415084"/>
          </a:xfrm>
        </p:spPr>
        <p:txBody>
          <a:bodyPr/>
          <a:lstStyle/>
          <a:p>
            <a:pPr>
              <a:spcAft>
                <a:spcPts val="600"/>
              </a:spcAft>
            </a:pPr>
            <a:fld id="{19AB4E72-7858-48F1-A40D-12FF09E4BFB8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B27894-6292-D13F-848C-2372B2B23507}"/>
              </a:ext>
            </a:extLst>
          </p:cNvPr>
          <p:cNvSpPr txBox="1"/>
          <p:nvPr/>
        </p:nvSpPr>
        <p:spPr>
          <a:xfrm>
            <a:off x="1048355" y="947818"/>
            <a:ext cx="10972801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uk-UA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Результати</a:t>
            </a:r>
            <a:r>
              <a:rPr kumimoji="0" lang="ru-RU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дослідження показали деякі ознаки руху у використанні контакт-центрами </a:t>
            </a:r>
            <a:r>
              <a:rPr kumimoji="0" lang="ru-RU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каналів комунікації: </a:t>
            </a:r>
            <a:endParaRPr kumimoji="0" lang="ru-RU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зменшення</a:t>
            </a:r>
            <a:r>
              <a:rPr kumimoji="0" lang="ru-RU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кількості </a:t>
            </a:r>
            <a:r>
              <a:rPr kumimoji="0" lang="ru-RU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відео та електронної пошти</a:t>
            </a:r>
            <a:r>
              <a:rPr kumimoji="0" lang="ru-RU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збільшення</a:t>
            </a:r>
            <a:r>
              <a:rPr kumimoji="0" lang="ru-RU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кількості </a:t>
            </a:r>
            <a:r>
              <a:rPr kumimoji="0" lang="en-GB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SMS, </a:t>
            </a:r>
            <a:r>
              <a:rPr kumimoji="0" lang="ru-RU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соціальних мереж і чату</a:t>
            </a:r>
            <a:r>
              <a:rPr kumimoji="0" lang="ru-RU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Arial"/>
              </a:rPr>
              <a:t>Зниження комунікацій з відео (з 0,6% до 0,4%) та електронної пошти (з 17,8% до 16,5%) супроводжувалося збільшенням кількості SMS (з 1,3% до 1,6%), соціальних мереж (з 2,8% до 3%) і чату (з 7% до 7,2%). </a:t>
            </a:r>
            <a:r>
              <a:rPr lang="uk-UA" dirty="0">
                <a:latin typeface="Arial"/>
              </a:rPr>
              <a:t>Це вказує на переваги для клієнтів щодо зручності -  вони вважають відео та електронну пошту повільнішими, ніж почати швидку розмову через </a:t>
            </a:r>
            <a:r>
              <a:rPr lang="en-GB" dirty="0">
                <a:latin typeface="Arial"/>
              </a:rPr>
              <a:t>SMS, </a:t>
            </a:r>
            <a:r>
              <a:rPr lang="uk-UA" dirty="0">
                <a:latin typeface="Arial"/>
              </a:rPr>
              <a:t>соціальні мережі чи чат.</a:t>
            </a:r>
          </a:p>
        </p:txBody>
      </p:sp>
      <p:pic>
        <p:nvPicPr>
          <p:cNvPr id="11" name="Рисунок 10" descr="Диаграмма с тенденцией спада контур">
            <a:extLst>
              <a:ext uri="{FF2B5EF4-FFF2-40B4-BE49-F238E27FC236}">
                <a16:creationId xmlns:a16="http://schemas.microsoft.com/office/drawing/2014/main" id="{853E1712-F467-9040-E215-32B369EF7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19" y="1375430"/>
            <a:ext cx="660922" cy="660922"/>
          </a:xfrm>
          <a:prstGeom prst="rect">
            <a:avLst/>
          </a:prstGeom>
        </p:spPr>
      </p:pic>
      <p:pic>
        <p:nvPicPr>
          <p:cNvPr id="14" name="Рисунок 13" descr="Диаграмма с подъемом со сплошной заливкой">
            <a:extLst>
              <a:ext uri="{FF2B5EF4-FFF2-40B4-BE49-F238E27FC236}">
                <a16:creationId xmlns:a16="http://schemas.microsoft.com/office/drawing/2014/main" id="{E3CBAD01-5A4A-1A9F-0B8B-7CD1E50B86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1719" y="2036352"/>
            <a:ext cx="660922" cy="66092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A2C4791-A38A-C86B-4F78-D2898E6A0C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1324" y="3486975"/>
            <a:ext cx="9739161" cy="2823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C6172E-525C-E806-FFD9-20469A190A31}"/>
              </a:ext>
            </a:extLst>
          </p:cNvPr>
          <p:cNvSpPr txBox="1"/>
          <p:nvPr/>
        </p:nvSpPr>
        <p:spPr>
          <a:xfrm>
            <a:off x="3221717" y="609264"/>
            <a:ext cx="63416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Які канали </a:t>
            </a:r>
            <a:r>
              <a:rPr kumimoji="0" lang="ru-RU" sz="16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комунікацій</a:t>
            </a:r>
            <a:r>
              <a:rPr kumimoji="0" lang="ru-RU" sz="1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6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використовують</a:t>
            </a:r>
            <a:r>
              <a:rPr kumimoji="0" lang="ru-RU" sz="1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контакт-центри?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E601438B-9C89-FF0C-1A2D-D1EDB974E59A}"/>
              </a:ext>
            </a:extLst>
          </p:cNvPr>
          <p:cNvSpPr/>
          <p:nvPr/>
        </p:nvSpPr>
        <p:spPr>
          <a:xfrm rot="10800000">
            <a:off x="11020485" y="4898537"/>
            <a:ext cx="960993" cy="413461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82EDDB-42C3-BC4A-223B-3CD2CB5DDC34}"/>
              </a:ext>
            </a:extLst>
          </p:cNvPr>
          <p:cNvSpPr txBox="1"/>
          <p:nvPr/>
        </p:nvSpPr>
        <p:spPr>
          <a:xfrm>
            <a:off x="2062248" y="6512107"/>
            <a:ext cx="96725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What Contact Centres Are Doing Right Now (2023 Edition)</a:t>
            </a:r>
            <a:r>
              <a:rPr lang="uk-UA" sz="1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r>
              <a:rPr lang="en-GB" sz="1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GB" sz="1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https://www.callcentrehelper.com/what-contact-centre-channels-are-used-most-217219.htm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483653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3A0C096-6EDF-4C00-9CAB-F7627D6935ED}"/>
              </a:ext>
            </a:extLst>
          </p:cNvPr>
          <p:cNvSpPr/>
          <p:nvPr/>
        </p:nvSpPr>
        <p:spPr>
          <a:xfrm>
            <a:off x="0" y="0"/>
            <a:ext cx="12192000" cy="554401"/>
          </a:xfrm>
          <a:prstGeom prst="rect">
            <a:avLst/>
          </a:prstGeom>
          <a:gradFill>
            <a:gsLst>
              <a:gs pos="0">
                <a:srgbClr val="AF4651"/>
              </a:gs>
              <a:gs pos="50000">
                <a:srgbClr val="CE334B"/>
              </a:gs>
              <a:gs pos="100000">
                <a:srgbClr val="EE2046"/>
              </a:gs>
            </a:gsLst>
            <a:lin ang="2683065" scaled="1"/>
          </a:gradFill>
          <a:ln w="2762" cap="flat" cmpd="sng" algn="ctr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263525" defTabSz="1218072">
              <a:spcBef>
                <a:spcPct val="0"/>
              </a:spcBef>
              <a:spcAft>
                <a:spcPts val="600"/>
              </a:spcAft>
              <a:defRPr/>
            </a:pPr>
            <a:r>
              <a:rPr lang="uk-UA" sz="2400" b="1" dirty="0">
                <a:solidFill>
                  <a:schemeClr val="bg1"/>
                </a:solidFill>
              </a:rPr>
              <a:t>Дослідження </a:t>
            </a:r>
            <a:r>
              <a:rPr lang="en-GB" sz="2400" b="1" dirty="0">
                <a:solidFill>
                  <a:schemeClr val="bg1"/>
                </a:solidFill>
              </a:rPr>
              <a:t>Call Centre Helper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9EC6546B-F674-1333-7050-C1ECA32EA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301" y="6427676"/>
            <a:ext cx="277492" cy="415084"/>
          </a:xfrm>
        </p:spPr>
        <p:txBody>
          <a:bodyPr/>
          <a:lstStyle/>
          <a:p>
            <a:pPr>
              <a:spcAft>
                <a:spcPts val="600"/>
              </a:spcAft>
            </a:pPr>
            <a:fld id="{19AB4E72-7858-48F1-A40D-12FF09E4BFB8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 dirty="0"/>
          </a:p>
        </p:txBody>
      </p:sp>
      <p:pic>
        <p:nvPicPr>
          <p:cNvPr id="2" name="Рисунок 1" descr="Изображение выглядит как текст, снимок экрана, скат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F35E1406-8736-8BEA-4E29-824CF1F9A09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1E1E1"/>
              </a:clrFrom>
              <a:clrTo>
                <a:srgbClr val="E1E1E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8545" y="666299"/>
            <a:ext cx="8485729" cy="56145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64506C-7249-2A5F-8E8D-8FCE3E511F00}"/>
              </a:ext>
            </a:extLst>
          </p:cNvPr>
          <p:cNvSpPr txBox="1"/>
          <p:nvPr/>
        </p:nvSpPr>
        <p:spPr>
          <a:xfrm>
            <a:off x="300804" y="1305341"/>
            <a:ext cx="393339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dirty="0"/>
              <a:t>Незважаючи на зміни між цифровими каналами</a:t>
            </a:r>
            <a:r>
              <a:rPr lang="uk-UA" dirty="0"/>
              <a:t> комунікації</a:t>
            </a:r>
            <a:r>
              <a:rPr lang="en-GB" dirty="0"/>
              <a:t>, </a:t>
            </a:r>
            <a:r>
              <a:rPr lang="en-GB" b="1" dirty="0"/>
              <a:t>голос </a:t>
            </a:r>
            <a:r>
              <a:rPr lang="uk-UA" b="1" dirty="0"/>
              <a:t>(дзвінки) </a:t>
            </a:r>
            <a:r>
              <a:rPr lang="en-GB" b="1" dirty="0"/>
              <a:t>все ще домінує в галузі контакт-центрів. </a:t>
            </a:r>
            <a:endParaRPr lang="uk-UA" b="1" dirty="0"/>
          </a:p>
          <a:p>
            <a:pPr algn="just"/>
            <a:r>
              <a:rPr lang="en-GB" dirty="0"/>
              <a:t>Це свідчить про те, що багато хто лише на словах говорить про цифрову трансформацію у своїй діяльності</a:t>
            </a:r>
            <a:r>
              <a:rPr lang="uk-UA" dirty="0"/>
              <a:t>:</a:t>
            </a:r>
          </a:p>
          <a:p>
            <a:pPr algn="just"/>
            <a:r>
              <a:rPr lang="en-GB" dirty="0"/>
              <a:t>хоча інші канали були </a:t>
            </a:r>
            <a:r>
              <a:rPr lang="uk-UA" dirty="0"/>
              <a:t>доступн</a:t>
            </a:r>
            <a:r>
              <a:rPr lang="en-GB" dirty="0"/>
              <a:t>і</a:t>
            </a:r>
            <a:r>
              <a:rPr lang="uk-UA" dirty="0"/>
              <a:t> (</a:t>
            </a:r>
            <a:r>
              <a:rPr lang="en-GB" dirty="0"/>
              <a:t>включаючи чат, електронну пошту та соціальні мережі</a:t>
            </a:r>
            <a:r>
              <a:rPr lang="uk-UA" dirty="0"/>
              <a:t>),</a:t>
            </a:r>
          </a:p>
          <a:p>
            <a:pPr algn="just"/>
            <a:r>
              <a:rPr lang="en-GB" dirty="0"/>
              <a:t>цифрові транзакції мають пройти довгий шлях, щоб справді конкурувати з голосом як </a:t>
            </a:r>
            <a:r>
              <a:rPr lang="uk-UA" dirty="0"/>
              <a:t>першим </a:t>
            </a:r>
            <a:r>
              <a:rPr lang="en-GB" dirty="0"/>
              <a:t>канал</a:t>
            </a:r>
            <a:r>
              <a:rPr lang="uk-UA" dirty="0"/>
              <a:t>ом</a:t>
            </a:r>
            <a:r>
              <a:rPr lang="en-GB" dirty="0"/>
              <a:t> вибору.</a:t>
            </a: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149DFA5D-1300-6C3C-8F18-C7CBD6D602AB}"/>
              </a:ext>
            </a:extLst>
          </p:cNvPr>
          <p:cNvSpPr/>
          <p:nvPr/>
        </p:nvSpPr>
        <p:spPr>
          <a:xfrm rot="10800000">
            <a:off x="10884869" y="3986201"/>
            <a:ext cx="960993" cy="413461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27982B-40BC-80CA-41B8-52555E8D2D12}"/>
              </a:ext>
            </a:extLst>
          </p:cNvPr>
          <p:cNvSpPr txBox="1"/>
          <p:nvPr/>
        </p:nvSpPr>
        <p:spPr>
          <a:xfrm>
            <a:off x="2062248" y="6512107"/>
            <a:ext cx="96725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What Contact Centres Are Doing Right Now (2023 Edition)</a:t>
            </a:r>
            <a:r>
              <a:rPr lang="uk-UA" sz="1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r>
              <a:rPr lang="en-GB" sz="1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GB" sz="1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https://www.callcentrehelper.com/what-contact-centre-channels-are-used-most-217219.htm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5384791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CLUDEHIDDENSLIDES" val="False"/>
  <p:tag name="NUMBEROFPAGES" val="4"/>
</p:tagLst>
</file>

<file path=ppt/theme/theme1.xml><?xml version="1.0" encoding="utf-8"?>
<a:theme xmlns:a="http://schemas.openxmlformats.org/drawingml/2006/main" name="23_9_PRESENTATION_MAIN Template_V5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Millward Brown 2015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</a:spDef>
    <a:lnDef>
      <a:spPr>
        <a:ln w="6350">
          <a:solidFill>
            <a:srgbClr val="D8D1C9"/>
          </a:solidFill>
          <a:prstDash val="dash"/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000" rIns="0" bIns="36000" rtlCol="0">
        <a:spAutoFit/>
      </a:bodyPr>
      <a:lstStyle>
        <a:defPPr>
          <a:defRPr sz="600" dirty="0" smtClean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4Service new">
      <a:dk1>
        <a:srgbClr val="27292D"/>
      </a:dk1>
      <a:lt1>
        <a:sysClr val="window" lastClr="FFFFFF"/>
      </a:lt1>
      <a:dk2>
        <a:srgbClr val="27292D"/>
      </a:dk2>
      <a:lt2>
        <a:srgbClr val="E7E6E6"/>
      </a:lt2>
      <a:accent1>
        <a:srgbClr val="ED1C29"/>
      </a:accent1>
      <a:accent2>
        <a:srgbClr val="EE2551"/>
      </a:accent2>
      <a:accent3>
        <a:srgbClr val="444A49"/>
      </a:accent3>
      <a:accent4>
        <a:srgbClr val="FF9609"/>
      </a:accent4>
      <a:accent5>
        <a:srgbClr val="DC549B"/>
      </a:accent5>
      <a:accent6>
        <a:srgbClr val="579D9B"/>
      </a:accent6>
      <a:hlink>
        <a:srgbClr val="ED1C29"/>
      </a:hlink>
      <a:folHlink>
        <a:srgbClr val="DC549B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9349</TotalTime>
  <Words>565</Words>
  <Application>Microsoft Office PowerPoint</Application>
  <PresentationFormat>Широкий екран</PresentationFormat>
  <Paragraphs>42</Paragraphs>
  <Slides>4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4</vt:i4>
      </vt:variant>
    </vt:vector>
  </HeadingPairs>
  <TitlesOfParts>
    <vt:vector size="11" baseType="lpstr">
      <vt:lpstr>Aptos</vt:lpstr>
      <vt:lpstr>Arial</vt:lpstr>
      <vt:lpstr>Arial Black</vt:lpstr>
      <vt:lpstr>Calibri</vt:lpstr>
      <vt:lpstr>Georgia</vt:lpstr>
      <vt:lpstr>23_9_PRESENTATION_MAIN Template_V5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Nadia Prokhorenko</dc:creator>
  <cp:lastModifiedBy>Anna Padalka</cp:lastModifiedBy>
  <cp:revision>334</cp:revision>
  <dcterms:created xsi:type="dcterms:W3CDTF">2023-05-23T14:01:34Z</dcterms:created>
  <dcterms:modified xsi:type="dcterms:W3CDTF">2024-07-16T08:07:50Z</dcterms:modified>
</cp:coreProperties>
</file>